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9" r:id="rId2"/>
    <p:sldId id="257" r:id="rId3"/>
    <p:sldId id="258" r:id="rId4"/>
    <p:sldId id="260" r:id="rId5"/>
    <p:sldId id="262" r:id="rId6"/>
    <p:sldId id="263" r:id="rId7"/>
    <p:sldId id="264" r:id="rId8"/>
    <p:sldId id="265" r:id="rId9"/>
    <p:sldId id="266" r:id="rId10"/>
    <p:sldId id="267" r:id="rId11"/>
    <p:sldId id="274" r:id="rId12"/>
    <p:sldId id="272" r:id="rId13"/>
    <p:sldId id="268" r:id="rId14"/>
    <p:sldId id="273" r:id="rId15"/>
    <p:sldId id="269" r:id="rId16"/>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4B86"/>
    <a:srgbClr val="CF4949"/>
    <a:srgbClr val="CB3939"/>
    <a:srgbClr val="F4E6DC"/>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7" d="100"/>
          <a:sy n="57" d="100"/>
        </p:scale>
        <p:origin x="3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F7759-E2A5-49B9-920B-D410E678AEB9}" type="datetimeFigureOut">
              <a:rPr lang="pl-PL" smtClean="0"/>
              <a:t>05.09.2025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32A07-82CE-4F4F-A27F-AB17CDB898A0}" type="slidenum">
              <a:rPr lang="pl-PL" smtClean="0"/>
              <a:t>‹#›</a:t>
            </a:fld>
            <a:endParaRPr lang="pl-PL"/>
          </a:p>
        </p:txBody>
      </p:sp>
    </p:spTree>
    <p:extLst>
      <p:ext uri="{BB962C8B-B14F-4D97-AF65-F5344CB8AC3E}">
        <p14:creationId xmlns:p14="http://schemas.microsoft.com/office/powerpoint/2010/main" val="2311418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E32A07-82CE-4F4F-A27F-AB17CDB898A0}" type="slidenum">
              <a:rPr lang="pl-PL" smtClean="0"/>
              <a:t>2</a:t>
            </a:fld>
            <a:endParaRPr lang="pl-PL"/>
          </a:p>
        </p:txBody>
      </p:sp>
    </p:spTree>
    <p:extLst>
      <p:ext uri="{BB962C8B-B14F-4D97-AF65-F5344CB8AC3E}">
        <p14:creationId xmlns:p14="http://schemas.microsoft.com/office/powerpoint/2010/main" val="619156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BFE32A07-82CE-4F4F-A27F-AB17CDB898A0}" type="slidenum">
              <a:rPr lang="pl-PL" smtClean="0"/>
              <a:t>10</a:t>
            </a:fld>
            <a:endParaRPr lang="pl-PL"/>
          </a:p>
        </p:txBody>
      </p:sp>
    </p:spTree>
    <p:extLst>
      <p:ext uri="{BB962C8B-B14F-4D97-AF65-F5344CB8AC3E}">
        <p14:creationId xmlns:p14="http://schemas.microsoft.com/office/powerpoint/2010/main" val="84665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41482FE-9AAB-3FF4-2B65-B3AB4422DF88}"/>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6635324B-9D97-F072-9D10-DCC65A411D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41982B9B-3808-0EEE-FB90-CCC6DF4BB0F6}"/>
              </a:ext>
            </a:extLst>
          </p:cNvPr>
          <p:cNvSpPr>
            <a:spLocks noGrp="1"/>
          </p:cNvSpPr>
          <p:nvPr>
            <p:ph type="dt" sz="half" idx="10"/>
          </p:nvPr>
        </p:nvSpPr>
        <p:spPr/>
        <p:txBody>
          <a:bodyPr/>
          <a:lstStyle/>
          <a:p>
            <a:fld id="{3DBB909A-79AE-46E3-BB75-B81D277E9EE4}" type="datetimeFigureOut">
              <a:rPr lang="pl-PL" smtClean="0"/>
              <a:t>05.09.2025</a:t>
            </a:fld>
            <a:endParaRPr lang="pl-PL"/>
          </a:p>
        </p:txBody>
      </p:sp>
      <p:sp>
        <p:nvSpPr>
          <p:cNvPr id="5" name="Symbol zastępczy stopki 4">
            <a:extLst>
              <a:ext uri="{FF2B5EF4-FFF2-40B4-BE49-F238E27FC236}">
                <a16:creationId xmlns:a16="http://schemas.microsoft.com/office/drawing/2014/main" id="{00CC9381-0C03-009A-6115-FB6D3391D38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6FEAADB-500D-B7F2-6827-FA5384A865FD}"/>
              </a:ext>
            </a:extLst>
          </p:cNvPr>
          <p:cNvSpPr>
            <a:spLocks noGrp="1"/>
          </p:cNvSpPr>
          <p:nvPr>
            <p:ph type="sldNum" sz="quarter" idx="12"/>
          </p:nvPr>
        </p:nvSpPr>
        <p:spPr/>
        <p:txBody>
          <a:bodyPr/>
          <a:lstStyle/>
          <a:p>
            <a:fld id="{E7EBE417-0B57-4782-883D-C5511497F59C}" type="slidenum">
              <a:rPr lang="pl-PL" smtClean="0"/>
              <a:t>‹#›</a:t>
            </a:fld>
            <a:endParaRPr lang="pl-PL"/>
          </a:p>
        </p:txBody>
      </p:sp>
    </p:spTree>
    <p:extLst>
      <p:ext uri="{BB962C8B-B14F-4D97-AF65-F5344CB8AC3E}">
        <p14:creationId xmlns:p14="http://schemas.microsoft.com/office/powerpoint/2010/main" val="1834233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BD18D2-F7E3-2F3F-2746-DB73E54CE9DA}"/>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E91246B0-1E8A-81F1-3035-78EA35152151}"/>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A073EE4-0DDF-8C8D-80E8-3A8C803A9CFD}"/>
              </a:ext>
            </a:extLst>
          </p:cNvPr>
          <p:cNvSpPr>
            <a:spLocks noGrp="1"/>
          </p:cNvSpPr>
          <p:nvPr>
            <p:ph type="dt" sz="half" idx="10"/>
          </p:nvPr>
        </p:nvSpPr>
        <p:spPr/>
        <p:txBody>
          <a:bodyPr/>
          <a:lstStyle/>
          <a:p>
            <a:fld id="{3DBB909A-79AE-46E3-BB75-B81D277E9EE4}" type="datetimeFigureOut">
              <a:rPr lang="pl-PL" smtClean="0"/>
              <a:t>05.09.2025</a:t>
            </a:fld>
            <a:endParaRPr lang="pl-PL"/>
          </a:p>
        </p:txBody>
      </p:sp>
      <p:sp>
        <p:nvSpPr>
          <p:cNvPr id="5" name="Symbol zastępczy stopki 4">
            <a:extLst>
              <a:ext uri="{FF2B5EF4-FFF2-40B4-BE49-F238E27FC236}">
                <a16:creationId xmlns:a16="http://schemas.microsoft.com/office/drawing/2014/main" id="{1986E622-1A7A-47F1-8BE6-59E81C14EB6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6AEFA05-15A3-247A-25E6-D559DA8AA859}"/>
              </a:ext>
            </a:extLst>
          </p:cNvPr>
          <p:cNvSpPr>
            <a:spLocks noGrp="1"/>
          </p:cNvSpPr>
          <p:nvPr>
            <p:ph type="sldNum" sz="quarter" idx="12"/>
          </p:nvPr>
        </p:nvSpPr>
        <p:spPr/>
        <p:txBody>
          <a:bodyPr/>
          <a:lstStyle/>
          <a:p>
            <a:fld id="{E7EBE417-0B57-4782-883D-C5511497F59C}" type="slidenum">
              <a:rPr lang="pl-PL" smtClean="0"/>
              <a:t>‹#›</a:t>
            </a:fld>
            <a:endParaRPr lang="pl-PL"/>
          </a:p>
        </p:txBody>
      </p:sp>
    </p:spTree>
    <p:extLst>
      <p:ext uri="{BB962C8B-B14F-4D97-AF65-F5344CB8AC3E}">
        <p14:creationId xmlns:p14="http://schemas.microsoft.com/office/powerpoint/2010/main" val="376289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1F8AF7B8-3A10-8969-B202-CE4EF206FED2}"/>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CDE93051-8ABF-E3F2-0BCC-80FC724D5172}"/>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635A5B4-AC5B-7F16-8497-66776B5652B3}"/>
              </a:ext>
            </a:extLst>
          </p:cNvPr>
          <p:cNvSpPr>
            <a:spLocks noGrp="1"/>
          </p:cNvSpPr>
          <p:nvPr>
            <p:ph type="dt" sz="half" idx="10"/>
          </p:nvPr>
        </p:nvSpPr>
        <p:spPr/>
        <p:txBody>
          <a:bodyPr/>
          <a:lstStyle/>
          <a:p>
            <a:fld id="{3DBB909A-79AE-46E3-BB75-B81D277E9EE4}" type="datetimeFigureOut">
              <a:rPr lang="pl-PL" smtClean="0"/>
              <a:t>05.09.2025</a:t>
            </a:fld>
            <a:endParaRPr lang="pl-PL"/>
          </a:p>
        </p:txBody>
      </p:sp>
      <p:sp>
        <p:nvSpPr>
          <p:cNvPr id="5" name="Symbol zastępczy stopki 4">
            <a:extLst>
              <a:ext uri="{FF2B5EF4-FFF2-40B4-BE49-F238E27FC236}">
                <a16:creationId xmlns:a16="http://schemas.microsoft.com/office/drawing/2014/main" id="{234DCDC4-F166-582E-ABF9-261A9CA94A4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88EB2E89-5796-8EA8-808B-60D7B9FC99CF}"/>
              </a:ext>
            </a:extLst>
          </p:cNvPr>
          <p:cNvSpPr>
            <a:spLocks noGrp="1"/>
          </p:cNvSpPr>
          <p:nvPr>
            <p:ph type="sldNum" sz="quarter" idx="12"/>
          </p:nvPr>
        </p:nvSpPr>
        <p:spPr/>
        <p:txBody>
          <a:bodyPr/>
          <a:lstStyle/>
          <a:p>
            <a:fld id="{E7EBE417-0B57-4782-883D-C5511497F59C}" type="slidenum">
              <a:rPr lang="pl-PL" smtClean="0"/>
              <a:t>‹#›</a:t>
            </a:fld>
            <a:endParaRPr lang="pl-PL"/>
          </a:p>
        </p:txBody>
      </p:sp>
    </p:spTree>
    <p:extLst>
      <p:ext uri="{BB962C8B-B14F-4D97-AF65-F5344CB8AC3E}">
        <p14:creationId xmlns:p14="http://schemas.microsoft.com/office/powerpoint/2010/main" val="1976470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A9E1944-7F5F-7068-7263-E5E4220EE144}"/>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5C41347F-7163-6BDB-491F-9875F05B3C46}"/>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709C2D4-2B56-72A9-7352-103297761D09}"/>
              </a:ext>
            </a:extLst>
          </p:cNvPr>
          <p:cNvSpPr>
            <a:spLocks noGrp="1"/>
          </p:cNvSpPr>
          <p:nvPr>
            <p:ph type="dt" sz="half" idx="10"/>
          </p:nvPr>
        </p:nvSpPr>
        <p:spPr/>
        <p:txBody>
          <a:bodyPr/>
          <a:lstStyle/>
          <a:p>
            <a:fld id="{3DBB909A-79AE-46E3-BB75-B81D277E9EE4}" type="datetimeFigureOut">
              <a:rPr lang="pl-PL" smtClean="0"/>
              <a:t>05.09.2025</a:t>
            </a:fld>
            <a:endParaRPr lang="pl-PL"/>
          </a:p>
        </p:txBody>
      </p:sp>
      <p:sp>
        <p:nvSpPr>
          <p:cNvPr id="5" name="Symbol zastępczy stopki 4">
            <a:extLst>
              <a:ext uri="{FF2B5EF4-FFF2-40B4-BE49-F238E27FC236}">
                <a16:creationId xmlns:a16="http://schemas.microsoft.com/office/drawing/2014/main" id="{ED65D35B-52B8-6E80-A1F1-BCC75E5597E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52C008C-55D7-A3FB-C9D2-7B9C9DC64B66}"/>
              </a:ext>
            </a:extLst>
          </p:cNvPr>
          <p:cNvSpPr>
            <a:spLocks noGrp="1"/>
          </p:cNvSpPr>
          <p:nvPr>
            <p:ph type="sldNum" sz="quarter" idx="12"/>
          </p:nvPr>
        </p:nvSpPr>
        <p:spPr/>
        <p:txBody>
          <a:bodyPr/>
          <a:lstStyle/>
          <a:p>
            <a:fld id="{E7EBE417-0B57-4782-883D-C5511497F59C}" type="slidenum">
              <a:rPr lang="pl-PL" smtClean="0"/>
              <a:t>‹#›</a:t>
            </a:fld>
            <a:endParaRPr lang="pl-PL"/>
          </a:p>
        </p:txBody>
      </p:sp>
    </p:spTree>
    <p:extLst>
      <p:ext uri="{BB962C8B-B14F-4D97-AF65-F5344CB8AC3E}">
        <p14:creationId xmlns:p14="http://schemas.microsoft.com/office/powerpoint/2010/main" val="2364671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25281C0-ED24-5D83-1A57-C31B95D9664C}"/>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86BF3451-5606-F605-5BA3-AF625448CD6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B2DF1F1D-8A8F-A207-BE6A-759FAE8D667B}"/>
              </a:ext>
            </a:extLst>
          </p:cNvPr>
          <p:cNvSpPr>
            <a:spLocks noGrp="1"/>
          </p:cNvSpPr>
          <p:nvPr>
            <p:ph type="dt" sz="half" idx="10"/>
          </p:nvPr>
        </p:nvSpPr>
        <p:spPr/>
        <p:txBody>
          <a:bodyPr/>
          <a:lstStyle/>
          <a:p>
            <a:fld id="{3DBB909A-79AE-46E3-BB75-B81D277E9EE4}" type="datetimeFigureOut">
              <a:rPr lang="pl-PL" smtClean="0"/>
              <a:t>05.09.2025</a:t>
            </a:fld>
            <a:endParaRPr lang="pl-PL"/>
          </a:p>
        </p:txBody>
      </p:sp>
      <p:sp>
        <p:nvSpPr>
          <p:cNvPr id="5" name="Symbol zastępczy stopki 4">
            <a:extLst>
              <a:ext uri="{FF2B5EF4-FFF2-40B4-BE49-F238E27FC236}">
                <a16:creationId xmlns:a16="http://schemas.microsoft.com/office/drawing/2014/main" id="{3EA23740-27A2-57AA-2D4A-A27C76349FD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F770A9D-C599-988A-CE20-E690388CA417}"/>
              </a:ext>
            </a:extLst>
          </p:cNvPr>
          <p:cNvSpPr>
            <a:spLocks noGrp="1"/>
          </p:cNvSpPr>
          <p:nvPr>
            <p:ph type="sldNum" sz="quarter" idx="12"/>
          </p:nvPr>
        </p:nvSpPr>
        <p:spPr/>
        <p:txBody>
          <a:bodyPr/>
          <a:lstStyle/>
          <a:p>
            <a:fld id="{E7EBE417-0B57-4782-883D-C5511497F59C}" type="slidenum">
              <a:rPr lang="pl-PL" smtClean="0"/>
              <a:t>‹#›</a:t>
            </a:fld>
            <a:endParaRPr lang="pl-PL"/>
          </a:p>
        </p:txBody>
      </p:sp>
    </p:spTree>
    <p:extLst>
      <p:ext uri="{BB962C8B-B14F-4D97-AF65-F5344CB8AC3E}">
        <p14:creationId xmlns:p14="http://schemas.microsoft.com/office/powerpoint/2010/main" val="2493411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D78C3F-622A-7423-DC65-7517802FD86F}"/>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1E948F6-0D87-4831-0CA7-9DC8243475B5}"/>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956E004D-83FF-E88E-83AB-699475FEF486}"/>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26DCD6B9-B26B-0B56-72C9-9C1301B9D2CE}"/>
              </a:ext>
            </a:extLst>
          </p:cNvPr>
          <p:cNvSpPr>
            <a:spLocks noGrp="1"/>
          </p:cNvSpPr>
          <p:nvPr>
            <p:ph type="dt" sz="half" idx="10"/>
          </p:nvPr>
        </p:nvSpPr>
        <p:spPr/>
        <p:txBody>
          <a:bodyPr/>
          <a:lstStyle/>
          <a:p>
            <a:fld id="{3DBB909A-79AE-46E3-BB75-B81D277E9EE4}" type="datetimeFigureOut">
              <a:rPr lang="pl-PL" smtClean="0"/>
              <a:t>05.09.2025</a:t>
            </a:fld>
            <a:endParaRPr lang="pl-PL"/>
          </a:p>
        </p:txBody>
      </p:sp>
      <p:sp>
        <p:nvSpPr>
          <p:cNvPr id="6" name="Symbol zastępczy stopki 5">
            <a:extLst>
              <a:ext uri="{FF2B5EF4-FFF2-40B4-BE49-F238E27FC236}">
                <a16:creationId xmlns:a16="http://schemas.microsoft.com/office/drawing/2014/main" id="{E5F18E5E-2E7A-F483-3375-C616E850AD0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A78A00D3-E752-530A-43F6-3151DF447D58}"/>
              </a:ext>
            </a:extLst>
          </p:cNvPr>
          <p:cNvSpPr>
            <a:spLocks noGrp="1"/>
          </p:cNvSpPr>
          <p:nvPr>
            <p:ph type="sldNum" sz="quarter" idx="12"/>
          </p:nvPr>
        </p:nvSpPr>
        <p:spPr/>
        <p:txBody>
          <a:bodyPr/>
          <a:lstStyle/>
          <a:p>
            <a:fld id="{E7EBE417-0B57-4782-883D-C5511497F59C}" type="slidenum">
              <a:rPr lang="pl-PL" smtClean="0"/>
              <a:t>‹#›</a:t>
            </a:fld>
            <a:endParaRPr lang="pl-PL"/>
          </a:p>
        </p:txBody>
      </p:sp>
    </p:spTree>
    <p:extLst>
      <p:ext uri="{BB962C8B-B14F-4D97-AF65-F5344CB8AC3E}">
        <p14:creationId xmlns:p14="http://schemas.microsoft.com/office/powerpoint/2010/main" val="3027754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008E30-6EDE-AD1E-D52C-331959C8FFBF}"/>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747A3872-8A44-97CD-5BCF-2149FB1E06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67D19A67-B3D7-41FB-C99B-D3442EE3285A}"/>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A603450A-4D67-C70E-C899-90E39917C5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EE52D26B-13E9-D8D8-3A26-651D1563C02F}"/>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96509D0F-5E6B-9FCC-FB34-5840D6B7936C}"/>
              </a:ext>
            </a:extLst>
          </p:cNvPr>
          <p:cNvSpPr>
            <a:spLocks noGrp="1"/>
          </p:cNvSpPr>
          <p:nvPr>
            <p:ph type="dt" sz="half" idx="10"/>
          </p:nvPr>
        </p:nvSpPr>
        <p:spPr/>
        <p:txBody>
          <a:bodyPr/>
          <a:lstStyle/>
          <a:p>
            <a:fld id="{3DBB909A-79AE-46E3-BB75-B81D277E9EE4}" type="datetimeFigureOut">
              <a:rPr lang="pl-PL" smtClean="0"/>
              <a:t>05.09.2025</a:t>
            </a:fld>
            <a:endParaRPr lang="pl-PL"/>
          </a:p>
        </p:txBody>
      </p:sp>
      <p:sp>
        <p:nvSpPr>
          <p:cNvPr id="8" name="Symbol zastępczy stopki 7">
            <a:extLst>
              <a:ext uri="{FF2B5EF4-FFF2-40B4-BE49-F238E27FC236}">
                <a16:creationId xmlns:a16="http://schemas.microsoft.com/office/drawing/2014/main" id="{50870E60-F94C-C3D2-C70A-C8E08BE6194E}"/>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04EA5A97-DCF6-48B2-4A05-629A2C23A338}"/>
              </a:ext>
            </a:extLst>
          </p:cNvPr>
          <p:cNvSpPr>
            <a:spLocks noGrp="1"/>
          </p:cNvSpPr>
          <p:nvPr>
            <p:ph type="sldNum" sz="quarter" idx="12"/>
          </p:nvPr>
        </p:nvSpPr>
        <p:spPr/>
        <p:txBody>
          <a:bodyPr/>
          <a:lstStyle/>
          <a:p>
            <a:fld id="{E7EBE417-0B57-4782-883D-C5511497F59C}" type="slidenum">
              <a:rPr lang="pl-PL" smtClean="0"/>
              <a:t>‹#›</a:t>
            </a:fld>
            <a:endParaRPr lang="pl-PL"/>
          </a:p>
        </p:txBody>
      </p:sp>
    </p:spTree>
    <p:extLst>
      <p:ext uri="{BB962C8B-B14F-4D97-AF65-F5344CB8AC3E}">
        <p14:creationId xmlns:p14="http://schemas.microsoft.com/office/powerpoint/2010/main" val="917648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C677453-258B-C0A1-17F0-54A5D9F30109}"/>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40FCC6D9-DB8C-9820-7DEA-68134FA4BEC6}"/>
              </a:ext>
            </a:extLst>
          </p:cNvPr>
          <p:cNvSpPr>
            <a:spLocks noGrp="1"/>
          </p:cNvSpPr>
          <p:nvPr>
            <p:ph type="dt" sz="half" idx="10"/>
          </p:nvPr>
        </p:nvSpPr>
        <p:spPr/>
        <p:txBody>
          <a:bodyPr/>
          <a:lstStyle/>
          <a:p>
            <a:fld id="{3DBB909A-79AE-46E3-BB75-B81D277E9EE4}" type="datetimeFigureOut">
              <a:rPr lang="pl-PL" smtClean="0"/>
              <a:t>05.09.2025</a:t>
            </a:fld>
            <a:endParaRPr lang="pl-PL"/>
          </a:p>
        </p:txBody>
      </p:sp>
      <p:sp>
        <p:nvSpPr>
          <p:cNvPr id="4" name="Symbol zastępczy stopki 3">
            <a:extLst>
              <a:ext uri="{FF2B5EF4-FFF2-40B4-BE49-F238E27FC236}">
                <a16:creationId xmlns:a16="http://schemas.microsoft.com/office/drawing/2014/main" id="{EAA25034-25CD-840D-A0B0-DC3BB0893064}"/>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D4461BE3-4544-F564-21D1-CA76F893A76A}"/>
              </a:ext>
            </a:extLst>
          </p:cNvPr>
          <p:cNvSpPr>
            <a:spLocks noGrp="1"/>
          </p:cNvSpPr>
          <p:nvPr>
            <p:ph type="sldNum" sz="quarter" idx="12"/>
          </p:nvPr>
        </p:nvSpPr>
        <p:spPr/>
        <p:txBody>
          <a:bodyPr/>
          <a:lstStyle/>
          <a:p>
            <a:fld id="{E7EBE417-0B57-4782-883D-C5511497F59C}" type="slidenum">
              <a:rPr lang="pl-PL" smtClean="0"/>
              <a:t>‹#›</a:t>
            </a:fld>
            <a:endParaRPr lang="pl-PL"/>
          </a:p>
        </p:txBody>
      </p:sp>
    </p:spTree>
    <p:extLst>
      <p:ext uri="{BB962C8B-B14F-4D97-AF65-F5344CB8AC3E}">
        <p14:creationId xmlns:p14="http://schemas.microsoft.com/office/powerpoint/2010/main" val="438111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88DBEE5F-7C24-0ADA-A1E9-E435744C3E69}"/>
              </a:ext>
            </a:extLst>
          </p:cNvPr>
          <p:cNvSpPr>
            <a:spLocks noGrp="1"/>
          </p:cNvSpPr>
          <p:nvPr>
            <p:ph type="dt" sz="half" idx="10"/>
          </p:nvPr>
        </p:nvSpPr>
        <p:spPr/>
        <p:txBody>
          <a:bodyPr/>
          <a:lstStyle/>
          <a:p>
            <a:fld id="{3DBB909A-79AE-46E3-BB75-B81D277E9EE4}" type="datetimeFigureOut">
              <a:rPr lang="pl-PL" smtClean="0"/>
              <a:t>05.09.2025</a:t>
            </a:fld>
            <a:endParaRPr lang="pl-PL"/>
          </a:p>
        </p:txBody>
      </p:sp>
      <p:sp>
        <p:nvSpPr>
          <p:cNvPr id="3" name="Symbol zastępczy stopki 2">
            <a:extLst>
              <a:ext uri="{FF2B5EF4-FFF2-40B4-BE49-F238E27FC236}">
                <a16:creationId xmlns:a16="http://schemas.microsoft.com/office/drawing/2014/main" id="{47BBE5C5-7801-93B0-FA76-FAC92589D970}"/>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001F3E87-B833-1D71-9BB7-BF1DF98DBEE8}"/>
              </a:ext>
            </a:extLst>
          </p:cNvPr>
          <p:cNvSpPr>
            <a:spLocks noGrp="1"/>
          </p:cNvSpPr>
          <p:nvPr>
            <p:ph type="sldNum" sz="quarter" idx="12"/>
          </p:nvPr>
        </p:nvSpPr>
        <p:spPr/>
        <p:txBody>
          <a:bodyPr/>
          <a:lstStyle/>
          <a:p>
            <a:fld id="{E7EBE417-0B57-4782-883D-C5511497F59C}" type="slidenum">
              <a:rPr lang="pl-PL" smtClean="0"/>
              <a:t>‹#›</a:t>
            </a:fld>
            <a:endParaRPr lang="pl-PL"/>
          </a:p>
        </p:txBody>
      </p:sp>
    </p:spTree>
    <p:extLst>
      <p:ext uri="{BB962C8B-B14F-4D97-AF65-F5344CB8AC3E}">
        <p14:creationId xmlns:p14="http://schemas.microsoft.com/office/powerpoint/2010/main" val="2247231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58F9AF-E0B5-8DBB-0935-C444E8728B3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18003A33-3DE1-9DA2-7562-8AC2BEE44D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AC6352E8-5D62-0FBB-09CC-FEF60CFEE3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7211305F-E930-9D65-6A26-13F7640F0421}"/>
              </a:ext>
            </a:extLst>
          </p:cNvPr>
          <p:cNvSpPr>
            <a:spLocks noGrp="1"/>
          </p:cNvSpPr>
          <p:nvPr>
            <p:ph type="dt" sz="half" idx="10"/>
          </p:nvPr>
        </p:nvSpPr>
        <p:spPr/>
        <p:txBody>
          <a:bodyPr/>
          <a:lstStyle/>
          <a:p>
            <a:fld id="{3DBB909A-79AE-46E3-BB75-B81D277E9EE4}" type="datetimeFigureOut">
              <a:rPr lang="pl-PL" smtClean="0"/>
              <a:t>05.09.2025</a:t>
            </a:fld>
            <a:endParaRPr lang="pl-PL"/>
          </a:p>
        </p:txBody>
      </p:sp>
      <p:sp>
        <p:nvSpPr>
          <p:cNvPr id="6" name="Symbol zastępczy stopki 5">
            <a:extLst>
              <a:ext uri="{FF2B5EF4-FFF2-40B4-BE49-F238E27FC236}">
                <a16:creationId xmlns:a16="http://schemas.microsoft.com/office/drawing/2014/main" id="{64CBF57F-D664-0493-EB22-83AF36963147}"/>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ECB0FAD-89AD-3B1A-4B7D-A8555C2F774C}"/>
              </a:ext>
            </a:extLst>
          </p:cNvPr>
          <p:cNvSpPr>
            <a:spLocks noGrp="1"/>
          </p:cNvSpPr>
          <p:nvPr>
            <p:ph type="sldNum" sz="quarter" idx="12"/>
          </p:nvPr>
        </p:nvSpPr>
        <p:spPr/>
        <p:txBody>
          <a:bodyPr/>
          <a:lstStyle/>
          <a:p>
            <a:fld id="{E7EBE417-0B57-4782-883D-C5511497F59C}" type="slidenum">
              <a:rPr lang="pl-PL" smtClean="0"/>
              <a:t>‹#›</a:t>
            </a:fld>
            <a:endParaRPr lang="pl-PL"/>
          </a:p>
        </p:txBody>
      </p:sp>
    </p:spTree>
    <p:extLst>
      <p:ext uri="{BB962C8B-B14F-4D97-AF65-F5344CB8AC3E}">
        <p14:creationId xmlns:p14="http://schemas.microsoft.com/office/powerpoint/2010/main" val="104628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552A844-B44E-2AEB-432E-A0273674E51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0D387FEA-977E-444C-87ED-6253072A66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B1B827F3-C7EE-353E-C792-F859E42239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4279A1C-0311-2776-3B6C-D8E7510813F8}"/>
              </a:ext>
            </a:extLst>
          </p:cNvPr>
          <p:cNvSpPr>
            <a:spLocks noGrp="1"/>
          </p:cNvSpPr>
          <p:nvPr>
            <p:ph type="dt" sz="half" idx="10"/>
          </p:nvPr>
        </p:nvSpPr>
        <p:spPr/>
        <p:txBody>
          <a:bodyPr/>
          <a:lstStyle/>
          <a:p>
            <a:fld id="{3DBB909A-79AE-46E3-BB75-B81D277E9EE4}" type="datetimeFigureOut">
              <a:rPr lang="pl-PL" smtClean="0"/>
              <a:t>05.09.2025</a:t>
            </a:fld>
            <a:endParaRPr lang="pl-PL"/>
          </a:p>
        </p:txBody>
      </p:sp>
      <p:sp>
        <p:nvSpPr>
          <p:cNvPr id="6" name="Symbol zastępczy stopki 5">
            <a:extLst>
              <a:ext uri="{FF2B5EF4-FFF2-40B4-BE49-F238E27FC236}">
                <a16:creationId xmlns:a16="http://schemas.microsoft.com/office/drawing/2014/main" id="{177D7CFA-F4D1-25C1-DE69-50E38EFA4B64}"/>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49B8912-9500-C004-7A3C-3DCBDBFADFC4}"/>
              </a:ext>
            </a:extLst>
          </p:cNvPr>
          <p:cNvSpPr>
            <a:spLocks noGrp="1"/>
          </p:cNvSpPr>
          <p:nvPr>
            <p:ph type="sldNum" sz="quarter" idx="12"/>
          </p:nvPr>
        </p:nvSpPr>
        <p:spPr/>
        <p:txBody>
          <a:bodyPr/>
          <a:lstStyle/>
          <a:p>
            <a:fld id="{E7EBE417-0B57-4782-883D-C5511497F59C}" type="slidenum">
              <a:rPr lang="pl-PL" smtClean="0"/>
              <a:t>‹#›</a:t>
            </a:fld>
            <a:endParaRPr lang="pl-PL"/>
          </a:p>
        </p:txBody>
      </p:sp>
    </p:spTree>
    <p:extLst>
      <p:ext uri="{BB962C8B-B14F-4D97-AF65-F5344CB8AC3E}">
        <p14:creationId xmlns:p14="http://schemas.microsoft.com/office/powerpoint/2010/main" val="360768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4B86"/>
        </a:soli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71890849-C99C-1B43-72A6-8B3CF26A87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D6AD6F02-2F0D-0A11-FAE4-1FB63FE9BD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CCD34FD-32C4-2CFD-1F95-6385C27149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BB909A-79AE-46E3-BB75-B81D277E9EE4}" type="datetimeFigureOut">
              <a:rPr lang="pl-PL" smtClean="0"/>
              <a:t>05.09.2025</a:t>
            </a:fld>
            <a:endParaRPr lang="pl-PL"/>
          </a:p>
        </p:txBody>
      </p:sp>
      <p:sp>
        <p:nvSpPr>
          <p:cNvPr id="5" name="Symbol zastępczy stopki 4">
            <a:extLst>
              <a:ext uri="{FF2B5EF4-FFF2-40B4-BE49-F238E27FC236}">
                <a16:creationId xmlns:a16="http://schemas.microsoft.com/office/drawing/2014/main" id="{B15D7CE2-ADDB-70F4-087D-D18852DB31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a:extLst>
              <a:ext uri="{FF2B5EF4-FFF2-40B4-BE49-F238E27FC236}">
                <a16:creationId xmlns:a16="http://schemas.microsoft.com/office/drawing/2014/main" id="{41377848-D982-6920-3F71-0C99C9854A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EBE417-0B57-4782-883D-C5511497F59C}" type="slidenum">
              <a:rPr lang="pl-PL" smtClean="0"/>
              <a:t>‹#›</a:t>
            </a:fld>
            <a:endParaRPr lang="pl-PL"/>
          </a:p>
        </p:txBody>
      </p:sp>
    </p:spTree>
    <p:extLst>
      <p:ext uri="{BB962C8B-B14F-4D97-AF65-F5344CB8AC3E}">
        <p14:creationId xmlns:p14="http://schemas.microsoft.com/office/powerpoint/2010/main" val="1786307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01FF744-D385-8900-BEDF-6FB74962B63F}"/>
              </a:ext>
            </a:extLst>
          </p:cNvPr>
          <p:cNvSpPr>
            <a:spLocks noGrp="1"/>
          </p:cNvSpPr>
          <p:nvPr>
            <p:ph type="title"/>
          </p:nvPr>
        </p:nvSpPr>
        <p:spPr>
          <a:xfrm>
            <a:off x="640080" y="325369"/>
            <a:ext cx="4368602" cy="1956841"/>
          </a:xfrm>
        </p:spPr>
        <p:txBody>
          <a:bodyPr anchor="b">
            <a:normAutofit/>
          </a:bodyPr>
          <a:lstStyle/>
          <a:p>
            <a:r>
              <a:rPr lang="pl-PL" sz="4000" b="1" dirty="0" err="1">
                <a:solidFill>
                  <a:schemeClr val="bg1"/>
                </a:solidFill>
              </a:rPr>
              <a:t>Welcome</a:t>
            </a:r>
            <a:r>
              <a:rPr lang="pl-PL" sz="4000" b="1" dirty="0"/>
              <a:t> </a:t>
            </a:r>
            <a:r>
              <a:rPr lang="pl-PL" sz="4000" b="1" dirty="0">
                <a:solidFill>
                  <a:schemeClr val="bg1"/>
                </a:solidFill>
              </a:rPr>
              <a:t>Meeting</a:t>
            </a:r>
            <a:endParaRPr lang="pl-PL" sz="4000" dirty="0">
              <a:solidFill>
                <a:schemeClr val="bg1"/>
              </a:solidFill>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13FD874B-C81D-796C-FDE0-488D4C45B5A3}"/>
              </a:ext>
            </a:extLst>
          </p:cNvPr>
          <p:cNvSpPr>
            <a:spLocks noGrp="1"/>
          </p:cNvSpPr>
          <p:nvPr>
            <p:ph idx="1"/>
          </p:nvPr>
        </p:nvSpPr>
        <p:spPr>
          <a:xfrm>
            <a:off x="640080" y="2872899"/>
            <a:ext cx="4243589" cy="3320668"/>
          </a:xfrm>
        </p:spPr>
        <p:txBody>
          <a:bodyPr>
            <a:normAutofit/>
          </a:bodyPr>
          <a:lstStyle/>
          <a:p>
            <a:pPr marL="0" indent="0">
              <a:buNone/>
            </a:pPr>
            <a:r>
              <a:rPr lang="en-US" sz="2200" dirty="0">
                <a:solidFill>
                  <a:schemeClr val="bg1"/>
                </a:solidFill>
              </a:rPr>
              <a:t>A meeting at the beginning of the semester, introducing new students to academic life and the opportunities offered by Erasmus. </a:t>
            </a:r>
            <a:endParaRPr lang="pl-PL" sz="2200" dirty="0">
              <a:solidFill>
                <a:schemeClr val="bg1"/>
              </a:solidFill>
            </a:endParaRPr>
          </a:p>
        </p:txBody>
      </p:sp>
      <p:pic>
        <p:nvPicPr>
          <p:cNvPr id="4" name="Obraz 3" descr="Obraz zawierający ubrania, w pomieszczeniu, osoba, krzesło&#10;&#10;Zawartość wygenerowana przez AI może być niepoprawna.">
            <a:extLst>
              <a:ext uri="{FF2B5EF4-FFF2-40B4-BE49-F238E27FC236}">
                <a16:creationId xmlns:a16="http://schemas.microsoft.com/office/drawing/2014/main" id="{8ACDE979-3A90-99E6-4418-8E69918FB34C}"/>
              </a:ext>
            </a:extLst>
          </p:cNvPr>
          <p:cNvPicPr>
            <a:picLocks noChangeAspect="1"/>
          </p:cNvPicPr>
          <p:nvPr/>
        </p:nvPicPr>
        <p:blipFill>
          <a:blip r:embed="rId2" cstate="print">
            <a:extLst>
              <a:ext uri="{28A0092B-C50C-407E-A947-70E740481C1C}">
                <a14:useLocalDpi xmlns:a14="http://schemas.microsoft.com/office/drawing/2010/main" val="0"/>
              </a:ext>
            </a:extLst>
          </a:blip>
          <a:srcRect l="15384" r="17415" b="2"/>
          <a:stretch>
            <a:fillRect/>
          </a:stretch>
        </p:blipFill>
        <p:spPr bwMode="auto">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p:spPr>
      </p:pic>
      <p:pic>
        <p:nvPicPr>
          <p:cNvPr id="15" name="Obraz 14" descr="Obraz zawierający tekst, Czcionka, zrzut ekranu, Grafika&#10;&#10;Zawartość wygenerowana przez AI może być niepoprawna.">
            <a:extLst>
              <a:ext uri="{FF2B5EF4-FFF2-40B4-BE49-F238E27FC236}">
                <a16:creationId xmlns:a16="http://schemas.microsoft.com/office/drawing/2014/main" id="{FFE4258F-0F6A-E0A0-76B5-620A27D41C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60" y="5927120"/>
            <a:ext cx="3003395" cy="670095"/>
          </a:xfrm>
          <a:prstGeom prst="rect">
            <a:avLst/>
          </a:prstGeom>
        </p:spPr>
      </p:pic>
      <p:pic>
        <p:nvPicPr>
          <p:cNvPr id="17" name="Obraz 16" descr="Obraz zawierający tekst, Czcionka, zrzut ekranu, Grafika&#10;&#10;Zawartość wygenerowana przez AI może być niepoprawna.">
            <a:extLst>
              <a:ext uri="{FF2B5EF4-FFF2-40B4-BE49-F238E27FC236}">
                <a16:creationId xmlns:a16="http://schemas.microsoft.com/office/drawing/2014/main" id="{3ACE092A-AEA3-EE77-E507-B7FC310F33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05" y="-1449658"/>
            <a:ext cx="6628520" cy="4691922"/>
          </a:xfrm>
          <a:prstGeom prst="rect">
            <a:avLst/>
          </a:prstGeom>
        </p:spPr>
      </p:pic>
    </p:spTree>
    <p:extLst>
      <p:ext uri="{BB962C8B-B14F-4D97-AF65-F5344CB8AC3E}">
        <p14:creationId xmlns:p14="http://schemas.microsoft.com/office/powerpoint/2010/main" val="1010319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ole tekstowe 3">
            <a:extLst>
              <a:ext uri="{FF2B5EF4-FFF2-40B4-BE49-F238E27FC236}">
                <a16:creationId xmlns:a16="http://schemas.microsoft.com/office/drawing/2014/main" id="{5CEDA856-37C4-0C64-B167-75F2262FCD9C}"/>
              </a:ext>
            </a:extLst>
          </p:cNvPr>
          <p:cNvSpPr txBox="1"/>
          <p:nvPr/>
        </p:nvSpPr>
        <p:spPr>
          <a:xfrm>
            <a:off x="7380409" y="743447"/>
            <a:ext cx="3973385" cy="36920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pl-PL" sz="5200" b="1" dirty="0" err="1">
                <a:solidFill>
                  <a:schemeClr val="bg1"/>
                </a:solidFill>
                <a:latin typeface="+mj-lt"/>
                <a:ea typeface="+mj-ea"/>
                <a:cs typeface="+mj-cs"/>
              </a:rPr>
              <a:t>Photos</a:t>
            </a:r>
            <a:r>
              <a:rPr lang="pl-PL" sz="5200" b="1" dirty="0">
                <a:solidFill>
                  <a:schemeClr val="bg1"/>
                </a:solidFill>
                <a:latin typeface="+mj-lt"/>
                <a:ea typeface="+mj-ea"/>
                <a:cs typeface="+mj-cs"/>
              </a:rPr>
              <a:t> for a </a:t>
            </a:r>
            <a:r>
              <a:rPr lang="en-US" sz="5200" b="1" dirty="0">
                <a:solidFill>
                  <a:schemeClr val="bg1"/>
                </a:solidFill>
                <a:latin typeface="+mj-lt"/>
                <a:ea typeface="+mj-ea"/>
                <a:cs typeface="+mj-cs"/>
              </a:rPr>
              <a:t>video clip “Erasmus Rocks!”</a:t>
            </a:r>
            <a:endParaRPr lang="en-US" sz="5200" dirty="0">
              <a:solidFill>
                <a:schemeClr val="bg1"/>
              </a:solidFill>
              <a:latin typeface="+mj-lt"/>
              <a:ea typeface="+mj-ea"/>
              <a:cs typeface="+mj-cs"/>
            </a:endParaRPr>
          </a:p>
        </p:txBody>
      </p:sp>
      <p:sp>
        <p:nvSpPr>
          <p:cNvPr id="5" name="pole tekstowe 4">
            <a:extLst>
              <a:ext uri="{FF2B5EF4-FFF2-40B4-BE49-F238E27FC236}">
                <a16:creationId xmlns:a16="http://schemas.microsoft.com/office/drawing/2014/main" id="{3A9D1A03-E2F1-C8F0-D640-64D7EF9F033A}"/>
              </a:ext>
            </a:extLst>
          </p:cNvPr>
          <p:cNvSpPr txBox="1"/>
          <p:nvPr/>
        </p:nvSpPr>
        <p:spPr>
          <a:xfrm>
            <a:off x="7380408" y="4629234"/>
            <a:ext cx="3973386" cy="1485319"/>
          </a:xfrm>
          <a:prstGeom prst="rect">
            <a:avLst/>
          </a:prstGeom>
          <a:noFill/>
        </p:spPr>
        <p:txBody>
          <a:bodyPr vert="horz" lIns="91440" tIns="45720" rIns="91440" bIns="45720" rtlCol="0">
            <a:normAutofit/>
          </a:bodyPr>
          <a:lstStyle/>
          <a:p>
            <a:pPr>
              <a:lnSpc>
                <a:spcPct val="90000"/>
              </a:lnSpc>
              <a:spcBef>
                <a:spcPts val="1000"/>
              </a:spcBef>
            </a:pPr>
            <a:r>
              <a:rPr lang="en-US" sz="2200" dirty="0">
                <a:solidFill>
                  <a:schemeClr val="bg1"/>
                </a:solidFill>
              </a:rPr>
              <a:t>Photos for a film promoting the Erasmus program, showing its most interesting aspects.</a:t>
            </a:r>
          </a:p>
        </p:txBody>
      </p:sp>
      <p:pic>
        <p:nvPicPr>
          <p:cNvPr id="7" name="Obraz 6" descr="Obraz zawierający ubrania, osoba, dżinsy, na wolnym powietrzu&#10;&#10;Zawartość wygenerowana przez AI może być niepoprawna.">
            <a:extLst>
              <a:ext uri="{FF2B5EF4-FFF2-40B4-BE49-F238E27FC236}">
                <a16:creationId xmlns:a16="http://schemas.microsoft.com/office/drawing/2014/main" id="{231B5B00-0AA0-465E-FA74-09E0A31C7FDA}"/>
              </a:ext>
            </a:extLst>
          </p:cNvPr>
          <p:cNvPicPr>
            <a:picLocks noChangeAspect="1"/>
          </p:cNvPicPr>
          <p:nvPr/>
        </p:nvPicPr>
        <p:blipFill>
          <a:blip r:embed="rId3">
            <a:extLst>
              <a:ext uri="{28A0092B-C50C-407E-A947-70E740481C1C}">
                <a14:useLocalDpi xmlns:a14="http://schemas.microsoft.com/office/drawing/2010/main" val="0"/>
              </a:ext>
            </a:extLst>
          </a:blip>
          <a:srcRect t="688" r="-1" b="-1"/>
          <a:stretch>
            <a:fillRect/>
          </a:stretch>
        </p:blipFill>
        <p:spPr>
          <a:xfrm>
            <a:off x="20" y="10"/>
            <a:ext cx="6992881" cy="6857990"/>
          </a:xfrm>
          <a:prstGeom prst="rect">
            <a:avLst/>
          </a:prstGeom>
        </p:spPr>
      </p:pic>
      <p:pic>
        <p:nvPicPr>
          <p:cNvPr id="2" name="Obraz 1" descr="Obraz zawierający tekst, Czcionka, zrzut ekranu, Grafika&#10;&#10;Zawartość wygenerowana przez AI może być niepoprawna.">
            <a:extLst>
              <a:ext uri="{FF2B5EF4-FFF2-40B4-BE49-F238E27FC236}">
                <a16:creationId xmlns:a16="http://schemas.microsoft.com/office/drawing/2014/main" id="{6E1B7B68-3ED6-2CA6-3529-47D278BD77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0408" y="6114553"/>
            <a:ext cx="3003395" cy="670095"/>
          </a:xfrm>
          <a:prstGeom prst="rect">
            <a:avLst/>
          </a:prstGeom>
        </p:spPr>
      </p:pic>
      <p:pic>
        <p:nvPicPr>
          <p:cNvPr id="8" name="Obraz 7" descr="Obraz zawierający tekst, Czcionka, zrzut ekranu, Grafika&#10;&#10;Zawartość wygenerowana przez AI może być niepoprawna.">
            <a:extLst>
              <a:ext uri="{FF2B5EF4-FFF2-40B4-BE49-F238E27FC236}">
                <a16:creationId xmlns:a16="http://schemas.microsoft.com/office/drawing/2014/main" id="{274D2A77-FE37-663F-42D1-11C6F395F2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021" y="-1286335"/>
            <a:ext cx="5735155" cy="4059564"/>
          </a:xfrm>
          <a:prstGeom prst="rect">
            <a:avLst/>
          </a:prstGeom>
        </p:spPr>
      </p:pic>
    </p:spTree>
    <p:extLst>
      <p:ext uri="{BB962C8B-B14F-4D97-AF65-F5344CB8AC3E}">
        <p14:creationId xmlns:p14="http://schemas.microsoft.com/office/powerpoint/2010/main" val="658503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5FF846D-5D1A-29E3-9807-973354194E8D}"/>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4000" b="1" dirty="0">
                <a:solidFill>
                  <a:schemeClr val="bg1"/>
                </a:solidFill>
              </a:rPr>
              <a:t>Workshops on intercultural communication as part of Erasmus training</a:t>
            </a:r>
            <a:endParaRPr lang="en-US" sz="4000" dirty="0">
              <a:solidFill>
                <a:schemeClr val="bg1"/>
              </a:solidFill>
            </a:endParaRPr>
          </a:p>
        </p:txBody>
      </p:sp>
      <p:sp>
        <p:nvSpPr>
          <p:cNvPr id="5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ole tekstowe 6">
            <a:extLst>
              <a:ext uri="{FF2B5EF4-FFF2-40B4-BE49-F238E27FC236}">
                <a16:creationId xmlns:a16="http://schemas.microsoft.com/office/drawing/2014/main" id="{79E4A572-C70B-CADA-EA58-113B9C60E63F}"/>
              </a:ext>
            </a:extLst>
          </p:cNvPr>
          <p:cNvSpPr txBox="1"/>
          <p:nvPr/>
        </p:nvSpPr>
        <p:spPr>
          <a:xfrm>
            <a:off x="640080" y="2706624"/>
            <a:ext cx="6894576" cy="3483864"/>
          </a:xfrm>
          <a:prstGeom prst="rect">
            <a:avLst/>
          </a:prstGeom>
        </p:spPr>
        <p:txBody>
          <a:bodyPr vert="horz" lIns="91440" tIns="45720" rIns="91440" bIns="45720" rtlCol="0">
            <a:normAutofit/>
          </a:bodyPr>
          <a:lstStyle/>
          <a:p>
            <a:pPr>
              <a:lnSpc>
                <a:spcPct val="90000"/>
              </a:lnSpc>
              <a:spcAft>
                <a:spcPts val="600"/>
              </a:spcAft>
            </a:pPr>
            <a:r>
              <a:rPr lang="en-US" sz="2200" dirty="0">
                <a:solidFill>
                  <a:schemeClr val="bg1"/>
                </a:solidFill>
              </a:rPr>
              <a:t>Training to support university staff in their work with foreigners. Participants gain knowledge that facilitates cooperation in an international academic environment.</a:t>
            </a:r>
          </a:p>
          <a:p>
            <a:pPr indent="-228600">
              <a:lnSpc>
                <a:spcPct val="90000"/>
              </a:lnSpc>
              <a:spcAft>
                <a:spcPts val="600"/>
              </a:spcAft>
              <a:buFont typeface="Arial" panose="020B0604020202020204" pitchFamily="34" charset="0"/>
              <a:buChar char="•"/>
            </a:pPr>
            <a:endParaRPr lang="en-US" sz="2200" dirty="0">
              <a:solidFill>
                <a:schemeClr val="bg1"/>
              </a:solidFill>
            </a:endParaRPr>
          </a:p>
        </p:txBody>
      </p:sp>
      <p:pic>
        <p:nvPicPr>
          <p:cNvPr id="5" name="Symbol zastępczy zawartości 4" descr="Obraz zawierający ubrania, Ludzka twarz, osoba, w pomieszczeniu&#10;&#10;Zawartość wygenerowana przez AI może być niepoprawna.">
            <a:extLst>
              <a:ext uri="{FF2B5EF4-FFF2-40B4-BE49-F238E27FC236}">
                <a16:creationId xmlns:a16="http://schemas.microsoft.com/office/drawing/2014/main" id="{1FA0A0A9-6952-375F-E424-21E7655FA79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8463" r="3" b="3"/>
          <a:stretch>
            <a:fillRect/>
          </a:stretch>
        </p:blipFill>
        <p:spPr>
          <a:xfrm>
            <a:off x="7863840" y="816774"/>
            <a:ext cx="4014216" cy="2454787"/>
          </a:xfrm>
          <a:prstGeom prst="rect">
            <a:avLst/>
          </a:prstGeom>
        </p:spPr>
      </p:pic>
      <p:pic>
        <p:nvPicPr>
          <p:cNvPr id="6" name="Obraz 5">
            <a:extLst>
              <a:ext uri="{FF2B5EF4-FFF2-40B4-BE49-F238E27FC236}">
                <a16:creationId xmlns:a16="http://schemas.microsoft.com/office/drawing/2014/main" id="{04A5E563-79E4-5213-52D3-E71EE4E23118}"/>
              </a:ext>
            </a:extLst>
          </p:cNvPr>
          <p:cNvPicPr>
            <a:picLocks noChangeAspect="1"/>
          </p:cNvPicPr>
          <p:nvPr/>
        </p:nvPicPr>
        <p:blipFill>
          <a:blip r:embed="rId3"/>
          <a:srcRect r="1880" b="-3"/>
          <a:stretch>
            <a:fillRect/>
          </a:stretch>
        </p:blipFill>
        <p:spPr>
          <a:xfrm>
            <a:off x="7854667" y="3735701"/>
            <a:ext cx="4014274" cy="2454787"/>
          </a:xfrm>
          <a:prstGeom prst="rect">
            <a:avLst/>
          </a:prstGeom>
        </p:spPr>
      </p:pic>
      <p:pic>
        <p:nvPicPr>
          <p:cNvPr id="3" name="Obraz 2" descr="Obraz zawierający tekst, Czcionka, zrzut ekranu, Grafika&#10;&#10;Zawartość wygenerowana przez AI może być niepoprawna.">
            <a:extLst>
              <a:ext uri="{FF2B5EF4-FFF2-40B4-BE49-F238E27FC236}">
                <a16:creationId xmlns:a16="http://schemas.microsoft.com/office/drawing/2014/main" id="{EB3E52D2-7EBB-7887-4E9E-36C8B55F34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205" y="6035669"/>
            <a:ext cx="3003395" cy="670095"/>
          </a:xfrm>
          <a:prstGeom prst="rect">
            <a:avLst/>
          </a:prstGeom>
        </p:spPr>
      </p:pic>
      <p:pic>
        <p:nvPicPr>
          <p:cNvPr id="9" name="Obraz 8" descr="Obraz zawierający tekst, Czcionka, zrzut ekranu, Grafika&#10;&#10;Zawartość wygenerowana przez AI może być niepoprawna.">
            <a:extLst>
              <a:ext uri="{FF2B5EF4-FFF2-40B4-BE49-F238E27FC236}">
                <a16:creationId xmlns:a16="http://schemas.microsoft.com/office/drawing/2014/main" id="{483202AD-398F-F17B-1CDA-1E4876BA0E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073" y="4628784"/>
            <a:ext cx="4921834" cy="3483864"/>
          </a:xfrm>
          <a:prstGeom prst="rect">
            <a:avLst/>
          </a:prstGeom>
        </p:spPr>
      </p:pic>
    </p:spTree>
    <p:extLst>
      <p:ext uri="{BB962C8B-B14F-4D97-AF65-F5344CB8AC3E}">
        <p14:creationId xmlns:p14="http://schemas.microsoft.com/office/powerpoint/2010/main" val="2098543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D85F1B-3302-4DB9-81B1-038ADCE4DE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75E80A5-09F0-2F46-5FC2-38F514237D40}"/>
              </a:ext>
            </a:extLst>
          </p:cNvPr>
          <p:cNvSpPr>
            <a:spLocks noGrp="1"/>
          </p:cNvSpPr>
          <p:nvPr>
            <p:ph type="title"/>
          </p:nvPr>
        </p:nvSpPr>
        <p:spPr>
          <a:xfrm>
            <a:off x="781915" y="3874590"/>
            <a:ext cx="4390586" cy="2094640"/>
          </a:xfrm>
        </p:spPr>
        <p:txBody>
          <a:bodyPr>
            <a:normAutofit/>
          </a:bodyPr>
          <a:lstStyle/>
          <a:p>
            <a:r>
              <a:rPr lang="en-US" sz="4000" b="1" dirty="0">
                <a:solidFill>
                  <a:schemeClr val="bg1"/>
                </a:solidFill>
              </a:rPr>
              <a:t>Erasmus Day and board games </a:t>
            </a:r>
            <a:endParaRPr lang="pl-PL" sz="4000" b="1" dirty="0">
              <a:solidFill>
                <a:schemeClr val="bg1"/>
              </a:solidFill>
            </a:endParaRPr>
          </a:p>
        </p:txBody>
      </p:sp>
      <p:pic>
        <p:nvPicPr>
          <p:cNvPr id="5" name="Obraz 4" descr="Obraz zawierający w pomieszczeniu, regał na książki, książka, ubrania&#10;&#10;Zawartość wygenerowana przez AI może być niepoprawna.">
            <a:extLst>
              <a:ext uri="{FF2B5EF4-FFF2-40B4-BE49-F238E27FC236}">
                <a16:creationId xmlns:a16="http://schemas.microsoft.com/office/drawing/2014/main" id="{675E4965-8D99-518B-119C-D342DFCBAB0C}"/>
              </a:ext>
            </a:extLst>
          </p:cNvPr>
          <p:cNvPicPr>
            <a:picLocks noChangeAspect="1"/>
          </p:cNvPicPr>
          <p:nvPr/>
        </p:nvPicPr>
        <p:blipFill>
          <a:blip r:embed="rId2" cstate="print">
            <a:extLst>
              <a:ext uri="{28A0092B-C50C-407E-A947-70E740481C1C}">
                <a14:useLocalDpi xmlns:a14="http://schemas.microsoft.com/office/drawing/2010/main" val="0"/>
              </a:ext>
            </a:extLst>
          </a:blip>
          <a:srcRect t="10424" b="11818"/>
          <a:stretch>
            <a:fillRect/>
          </a:stretch>
        </p:blipFill>
        <p:spPr bwMode="auto">
          <a:xfrm>
            <a:off x="20" y="10"/>
            <a:ext cx="6095980" cy="3175906"/>
          </a:xfrm>
          <a:custGeom>
            <a:avLst/>
            <a:gdLst/>
            <a:ahLst/>
            <a:cxnLst/>
            <a:rect l="l" t="t" r="r" b="b"/>
            <a:pathLst>
              <a:path w="6096000" h="3175916">
                <a:moveTo>
                  <a:pt x="0" y="0"/>
                </a:moveTo>
                <a:lnTo>
                  <a:pt x="6096000" y="0"/>
                </a:lnTo>
                <a:lnTo>
                  <a:pt x="6096000" y="3175916"/>
                </a:lnTo>
                <a:lnTo>
                  <a:pt x="6074953" y="3168556"/>
                </a:lnTo>
                <a:cubicBezTo>
                  <a:pt x="6065180" y="3165138"/>
                  <a:pt x="6054705" y="3162334"/>
                  <a:pt x="6041425" y="3161984"/>
                </a:cubicBezTo>
                <a:lnTo>
                  <a:pt x="5978335" y="3173176"/>
                </a:lnTo>
                <a:cubicBezTo>
                  <a:pt x="5953369" y="3176890"/>
                  <a:pt x="5845857" y="3169112"/>
                  <a:pt x="5827638" y="3169738"/>
                </a:cubicBezTo>
                <a:cubicBezTo>
                  <a:pt x="5821882" y="3178743"/>
                  <a:pt x="5799256" y="3174685"/>
                  <a:pt x="5761310" y="3170760"/>
                </a:cubicBezTo>
                <a:cubicBezTo>
                  <a:pt x="5731057" y="3170684"/>
                  <a:pt x="5713719" y="3171961"/>
                  <a:pt x="5696588" y="3173023"/>
                </a:cubicBezTo>
                <a:lnTo>
                  <a:pt x="5682596" y="3173661"/>
                </a:lnTo>
                <a:lnTo>
                  <a:pt x="5575844" y="3148218"/>
                </a:lnTo>
                <a:cubicBezTo>
                  <a:pt x="5455823" y="3136706"/>
                  <a:pt x="5377668" y="3144388"/>
                  <a:pt x="5287401" y="3135195"/>
                </a:cubicBezTo>
                <a:cubicBezTo>
                  <a:pt x="5197135" y="3126002"/>
                  <a:pt x="5202548" y="3115782"/>
                  <a:pt x="5034243" y="3093057"/>
                </a:cubicBezTo>
                <a:cubicBezTo>
                  <a:pt x="4879585" y="3031690"/>
                  <a:pt x="4724928" y="3048859"/>
                  <a:pt x="4570270" y="3026761"/>
                </a:cubicBezTo>
                <a:cubicBezTo>
                  <a:pt x="4488718" y="3050631"/>
                  <a:pt x="4344263" y="2990436"/>
                  <a:pt x="4232462" y="2981221"/>
                </a:cubicBezTo>
                <a:cubicBezTo>
                  <a:pt x="4120662" y="2972005"/>
                  <a:pt x="3986179" y="2970108"/>
                  <a:pt x="3899469" y="2971466"/>
                </a:cubicBezTo>
                <a:cubicBezTo>
                  <a:pt x="3892272" y="2982518"/>
                  <a:pt x="3768985" y="2995342"/>
                  <a:pt x="3710933" y="2958642"/>
                </a:cubicBezTo>
                <a:cubicBezTo>
                  <a:pt x="3583105" y="2956402"/>
                  <a:pt x="3623640" y="2964712"/>
                  <a:pt x="3495164" y="2941478"/>
                </a:cubicBezTo>
                <a:cubicBezTo>
                  <a:pt x="3419432" y="2942273"/>
                  <a:pt x="3339383" y="2952386"/>
                  <a:pt x="3282944" y="2951628"/>
                </a:cubicBezTo>
                <a:cubicBezTo>
                  <a:pt x="3281769" y="2953455"/>
                  <a:pt x="3129759" y="2929645"/>
                  <a:pt x="3085959" y="2922940"/>
                </a:cubicBezTo>
                <a:cubicBezTo>
                  <a:pt x="3042159" y="2916235"/>
                  <a:pt x="3054740" y="2920103"/>
                  <a:pt x="3020146" y="2911397"/>
                </a:cubicBezTo>
                <a:cubicBezTo>
                  <a:pt x="2871334" y="2883584"/>
                  <a:pt x="2762563" y="2883465"/>
                  <a:pt x="2653542" y="2876899"/>
                </a:cubicBezTo>
                <a:cubicBezTo>
                  <a:pt x="2533423" y="2872448"/>
                  <a:pt x="2683271" y="2915174"/>
                  <a:pt x="2510424" y="2888407"/>
                </a:cubicBezTo>
                <a:cubicBezTo>
                  <a:pt x="2506340" y="2898923"/>
                  <a:pt x="2449170" y="2888049"/>
                  <a:pt x="2412523" y="2882673"/>
                </a:cubicBezTo>
                <a:cubicBezTo>
                  <a:pt x="2355021" y="2881306"/>
                  <a:pt x="2382991" y="2891314"/>
                  <a:pt x="2308292" y="2874695"/>
                </a:cubicBezTo>
                <a:lnTo>
                  <a:pt x="2233764" y="2908195"/>
                </a:lnTo>
                <a:cubicBezTo>
                  <a:pt x="2234416" y="2903929"/>
                  <a:pt x="2112578" y="2949704"/>
                  <a:pt x="2089169" y="2948983"/>
                </a:cubicBezTo>
                <a:lnTo>
                  <a:pt x="1901626" y="2945454"/>
                </a:lnTo>
                <a:cubicBezTo>
                  <a:pt x="1851336" y="2959106"/>
                  <a:pt x="1870664" y="2971169"/>
                  <a:pt x="1825089" y="2978820"/>
                </a:cubicBezTo>
                <a:cubicBezTo>
                  <a:pt x="1779514" y="2986471"/>
                  <a:pt x="1746268" y="2976574"/>
                  <a:pt x="1628175" y="2991359"/>
                </a:cubicBezTo>
                <a:cubicBezTo>
                  <a:pt x="1580792" y="3002760"/>
                  <a:pt x="1459893" y="2977867"/>
                  <a:pt x="1367439" y="2991184"/>
                </a:cubicBezTo>
                <a:cubicBezTo>
                  <a:pt x="1369407" y="3003218"/>
                  <a:pt x="1303810" y="3002393"/>
                  <a:pt x="1260431" y="2993313"/>
                </a:cubicBezTo>
                <a:lnTo>
                  <a:pt x="1131986" y="3017812"/>
                </a:lnTo>
                <a:cubicBezTo>
                  <a:pt x="1134074" y="3034431"/>
                  <a:pt x="1115111" y="3023292"/>
                  <a:pt x="1062297" y="3034267"/>
                </a:cubicBezTo>
                <a:cubicBezTo>
                  <a:pt x="1046148" y="3044857"/>
                  <a:pt x="1019464" y="3043729"/>
                  <a:pt x="979009" y="3052795"/>
                </a:cubicBezTo>
                <a:cubicBezTo>
                  <a:pt x="963885" y="3062784"/>
                  <a:pt x="844270" y="3032960"/>
                  <a:pt x="809514" y="3039765"/>
                </a:cubicBezTo>
                <a:cubicBezTo>
                  <a:pt x="773761" y="3042869"/>
                  <a:pt x="775984" y="3025792"/>
                  <a:pt x="686053" y="3027101"/>
                </a:cubicBezTo>
                <a:cubicBezTo>
                  <a:pt x="600190" y="3024844"/>
                  <a:pt x="595882" y="3019147"/>
                  <a:pt x="504370" y="3015625"/>
                </a:cubicBezTo>
                <a:cubicBezTo>
                  <a:pt x="442615" y="3013617"/>
                  <a:pt x="455531" y="3005845"/>
                  <a:pt x="421644" y="3004997"/>
                </a:cubicBezTo>
                <a:cubicBezTo>
                  <a:pt x="377193" y="3017912"/>
                  <a:pt x="307611" y="2981496"/>
                  <a:pt x="274973" y="2996304"/>
                </a:cubicBezTo>
                <a:lnTo>
                  <a:pt x="116340" y="2982098"/>
                </a:lnTo>
                <a:lnTo>
                  <a:pt x="35300" y="2993836"/>
                </a:lnTo>
                <a:cubicBezTo>
                  <a:pt x="29001" y="2994370"/>
                  <a:pt x="18688" y="2993580"/>
                  <a:pt x="6479" y="2992085"/>
                </a:cubicBezTo>
                <a:lnTo>
                  <a:pt x="0" y="2991123"/>
                </a:lnTo>
                <a:close/>
              </a:path>
            </a:pathLst>
          </a:custGeom>
          <a:noFill/>
        </p:spPr>
      </p:pic>
      <p:pic>
        <p:nvPicPr>
          <p:cNvPr id="4" name="Obraz 3">
            <a:extLst>
              <a:ext uri="{FF2B5EF4-FFF2-40B4-BE49-F238E27FC236}">
                <a16:creationId xmlns:a16="http://schemas.microsoft.com/office/drawing/2014/main" id="{D63795D5-59C9-4CEB-908B-0C94C88ECCEF}"/>
              </a:ext>
            </a:extLst>
          </p:cNvPr>
          <p:cNvPicPr>
            <a:picLocks noChangeAspect="1"/>
          </p:cNvPicPr>
          <p:nvPr/>
        </p:nvPicPr>
        <p:blipFill>
          <a:blip r:embed="rId3"/>
          <a:srcRect b="22086"/>
          <a:stretch>
            <a:fillRect/>
          </a:stretch>
        </p:blipFill>
        <p:spPr>
          <a:xfrm>
            <a:off x="6096000" y="10"/>
            <a:ext cx="6096000" cy="3182262"/>
          </a:xfrm>
          <a:custGeom>
            <a:avLst/>
            <a:gdLst/>
            <a:ahLst/>
            <a:cxnLst/>
            <a:rect l="l" t="t" r="r" b="b"/>
            <a:pathLst>
              <a:path w="6096000" h="3182272">
                <a:moveTo>
                  <a:pt x="0" y="0"/>
                </a:moveTo>
                <a:lnTo>
                  <a:pt x="6096000" y="0"/>
                </a:lnTo>
                <a:lnTo>
                  <a:pt x="6096000" y="2977881"/>
                </a:lnTo>
                <a:lnTo>
                  <a:pt x="6089100" y="2979305"/>
                </a:lnTo>
                <a:cubicBezTo>
                  <a:pt x="6033641" y="2989882"/>
                  <a:pt x="5988719" y="2996128"/>
                  <a:pt x="5963104" y="2993636"/>
                </a:cubicBezTo>
                <a:cubicBezTo>
                  <a:pt x="5792949" y="3029182"/>
                  <a:pt x="5730547" y="3002240"/>
                  <a:pt x="5622676" y="2993454"/>
                </a:cubicBezTo>
                <a:cubicBezTo>
                  <a:pt x="5358705" y="2975083"/>
                  <a:pt x="5242862" y="2994654"/>
                  <a:pt x="5115732" y="2989671"/>
                </a:cubicBezTo>
                <a:cubicBezTo>
                  <a:pt x="4988602" y="2984687"/>
                  <a:pt x="5029567" y="2975639"/>
                  <a:pt x="4859897" y="2963549"/>
                </a:cubicBezTo>
                <a:lnTo>
                  <a:pt x="4391870" y="2926580"/>
                </a:lnTo>
                <a:cubicBezTo>
                  <a:pt x="4327296" y="2956949"/>
                  <a:pt x="4071930" y="2902434"/>
                  <a:pt x="4051327" y="2902384"/>
                </a:cubicBezTo>
                <a:cubicBezTo>
                  <a:pt x="3968352" y="2908170"/>
                  <a:pt x="3882315" y="2886803"/>
                  <a:pt x="3767876" y="2899218"/>
                </a:cubicBezTo>
                <a:cubicBezTo>
                  <a:pt x="3761563" y="2910695"/>
                  <a:pt x="3759706" y="2886579"/>
                  <a:pt x="3607318" y="2887826"/>
                </a:cubicBezTo>
                <a:cubicBezTo>
                  <a:pt x="3517854" y="2911862"/>
                  <a:pt x="3239059" y="2908898"/>
                  <a:pt x="3200813" y="2916134"/>
                </a:cubicBezTo>
                <a:cubicBezTo>
                  <a:pt x="3125330" y="2921689"/>
                  <a:pt x="3104585" y="2900825"/>
                  <a:pt x="3048226" y="2903616"/>
                </a:cubicBezTo>
                <a:cubicBezTo>
                  <a:pt x="3047198" y="2905512"/>
                  <a:pt x="2972947" y="2922104"/>
                  <a:pt x="2930185" y="2925795"/>
                </a:cubicBezTo>
                <a:cubicBezTo>
                  <a:pt x="2887423" y="2929486"/>
                  <a:pt x="2826842" y="2932273"/>
                  <a:pt x="2791651" y="2925762"/>
                </a:cubicBezTo>
                <a:cubicBezTo>
                  <a:pt x="2641026" y="2907373"/>
                  <a:pt x="2577392" y="2897262"/>
                  <a:pt x="2468125" y="2897565"/>
                </a:cubicBezTo>
                <a:cubicBezTo>
                  <a:pt x="2347953" y="2900676"/>
                  <a:pt x="2483169" y="2941985"/>
                  <a:pt x="2308652" y="2926146"/>
                </a:cubicBezTo>
                <a:cubicBezTo>
                  <a:pt x="2305401" y="2936895"/>
                  <a:pt x="2265130" y="2921533"/>
                  <a:pt x="2228153" y="2918475"/>
                </a:cubicBezTo>
                <a:cubicBezTo>
                  <a:pt x="2170686" y="2920724"/>
                  <a:pt x="2206286" y="2945386"/>
                  <a:pt x="2130469" y="2933502"/>
                </a:cubicBezTo>
                <a:lnTo>
                  <a:pt x="2051835" y="2955169"/>
                </a:lnTo>
                <a:cubicBezTo>
                  <a:pt x="2052153" y="2950872"/>
                  <a:pt x="1934201" y="3004193"/>
                  <a:pt x="1910793" y="3004946"/>
                </a:cubicBezTo>
                <a:lnTo>
                  <a:pt x="1758332" y="3027886"/>
                </a:lnTo>
                <a:cubicBezTo>
                  <a:pt x="1709235" y="3044665"/>
                  <a:pt x="1700383" y="3043257"/>
                  <a:pt x="1649704" y="3051307"/>
                </a:cubicBezTo>
                <a:cubicBezTo>
                  <a:pt x="1599024" y="3059359"/>
                  <a:pt x="1520412" y="3098900"/>
                  <a:pt x="1454257" y="3076192"/>
                </a:cubicBezTo>
                <a:cubicBezTo>
                  <a:pt x="1407884" y="3090545"/>
                  <a:pt x="1414359" y="3062092"/>
                  <a:pt x="1323176" y="3081187"/>
                </a:cubicBezTo>
                <a:cubicBezTo>
                  <a:pt x="1269270" y="3084300"/>
                  <a:pt x="1246499" y="3082073"/>
                  <a:pt x="1231798" y="3083652"/>
                </a:cubicBezTo>
                <a:lnTo>
                  <a:pt x="1128386" y="3096270"/>
                </a:lnTo>
                <a:lnTo>
                  <a:pt x="1087572" y="3101257"/>
                </a:lnTo>
                <a:lnTo>
                  <a:pt x="1075937" y="3104255"/>
                </a:lnTo>
                <a:lnTo>
                  <a:pt x="992872" y="3105385"/>
                </a:lnTo>
                <a:cubicBezTo>
                  <a:pt x="955021" y="3105296"/>
                  <a:pt x="904630" y="3125038"/>
                  <a:pt x="891882" y="3122691"/>
                </a:cubicBezTo>
                <a:cubicBezTo>
                  <a:pt x="784087" y="3112356"/>
                  <a:pt x="829281" y="3133000"/>
                  <a:pt x="715888" y="3127380"/>
                </a:cubicBezTo>
                <a:cubicBezTo>
                  <a:pt x="637116" y="3116268"/>
                  <a:pt x="537472" y="3131012"/>
                  <a:pt x="399964" y="3152096"/>
                </a:cubicBezTo>
                <a:lnTo>
                  <a:pt x="310170" y="3146040"/>
                </a:lnTo>
                <a:lnTo>
                  <a:pt x="251771" y="3165636"/>
                </a:lnTo>
                <a:cubicBezTo>
                  <a:pt x="208442" y="3181313"/>
                  <a:pt x="136178" y="3149360"/>
                  <a:pt x="104780" y="3166182"/>
                </a:cubicBezTo>
                <a:cubicBezTo>
                  <a:pt x="55782" y="3185117"/>
                  <a:pt x="29223" y="3184417"/>
                  <a:pt x="8274" y="3178809"/>
                </a:cubicBezTo>
                <a:lnTo>
                  <a:pt x="0" y="3175916"/>
                </a:lnTo>
                <a:close/>
              </a:path>
            </a:pathLst>
          </a:custGeom>
        </p:spPr>
      </p:pic>
      <p:sp>
        <p:nvSpPr>
          <p:cNvPr id="3" name="Symbol zastępczy zawartości 2">
            <a:extLst>
              <a:ext uri="{FF2B5EF4-FFF2-40B4-BE49-F238E27FC236}">
                <a16:creationId xmlns:a16="http://schemas.microsoft.com/office/drawing/2014/main" id="{1EF238FE-F855-AFB7-3345-B4FAB723368C}"/>
              </a:ext>
            </a:extLst>
          </p:cNvPr>
          <p:cNvSpPr>
            <a:spLocks noGrp="1"/>
          </p:cNvSpPr>
          <p:nvPr>
            <p:ph idx="1"/>
          </p:nvPr>
        </p:nvSpPr>
        <p:spPr>
          <a:xfrm>
            <a:off x="5745707" y="3493827"/>
            <a:ext cx="5813948" cy="2856166"/>
          </a:xfrm>
        </p:spPr>
        <p:txBody>
          <a:bodyPr anchor="ctr">
            <a:normAutofit/>
          </a:bodyPr>
          <a:lstStyle/>
          <a:p>
            <a:pPr marL="0" indent="0">
              <a:buNone/>
            </a:pPr>
            <a:r>
              <a:rPr lang="en-US" sz="2200" dirty="0">
                <a:solidFill>
                  <a:schemeClr val="bg1"/>
                </a:solidFill>
              </a:rPr>
              <a:t>An integration meeting organized in cooperation with the Carbon Scientific Club. It is a form of building relationships between students through games, conversations, and fun.</a:t>
            </a:r>
            <a:endParaRPr lang="pl-PL" sz="2200" dirty="0">
              <a:solidFill>
                <a:schemeClr val="bg1"/>
              </a:solidFill>
            </a:endParaRPr>
          </a:p>
        </p:txBody>
      </p:sp>
      <p:pic>
        <p:nvPicPr>
          <p:cNvPr id="6" name="Obraz 5" descr="Obraz zawierający tekst, Czcionka, zrzut ekranu, Grafika&#10;&#10;Zawartość wygenerowana przez AI może być niepoprawna.">
            <a:extLst>
              <a:ext uri="{FF2B5EF4-FFF2-40B4-BE49-F238E27FC236}">
                <a16:creationId xmlns:a16="http://schemas.microsoft.com/office/drawing/2014/main" id="{D764BE3A-3FE7-4D1D-7E8B-900E0AFFC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301" y="6014072"/>
            <a:ext cx="3003395" cy="670095"/>
          </a:xfrm>
          <a:prstGeom prst="rect">
            <a:avLst/>
          </a:prstGeom>
        </p:spPr>
      </p:pic>
      <p:pic>
        <p:nvPicPr>
          <p:cNvPr id="9" name="Obraz 8" descr="Obraz zawierający tekst, Czcionka, zrzut ekranu, Grafika&#10;&#10;Zawartość wygenerowana przez AI może być niepoprawna.">
            <a:extLst>
              <a:ext uri="{FF2B5EF4-FFF2-40B4-BE49-F238E27FC236}">
                <a16:creationId xmlns:a16="http://schemas.microsoft.com/office/drawing/2014/main" id="{ECF52205-1D6C-AF87-8CBE-04AD1DDE24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960" y="4340110"/>
            <a:ext cx="5676461" cy="4018018"/>
          </a:xfrm>
          <a:prstGeom prst="rect">
            <a:avLst/>
          </a:prstGeom>
        </p:spPr>
      </p:pic>
    </p:spTree>
    <p:extLst>
      <p:ext uri="{BB962C8B-B14F-4D97-AF65-F5344CB8AC3E}">
        <p14:creationId xmlns:p14="http://schemas.microsoft.com/office/powerpoint/2010/main" val="2076693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DF9C052-3EE0-1EEA-1562-AF4F9E7407B5}"/>
              </a:ext>
            </a:extLst>
          </p:cNvPr>
          <p:cNvSpPr>
            <a:spLocks noGrp="1"/>
          </p:cNvSpPr>
          <p:nvPr>
            <p:ph type="title"/>
          </p:nvPr>
        </p:nvSpPr>
        <p:spPr>
          <a:xfrm>
            <a:off x="6392583" y="501651"/>
            <a:ext cx="4434720" cy="1716255"/>
          </a:xfrm>
        </p:spPr>
        <p:txBody>
          <a:bodyPr anchor="b">
            <a:normAutofit/>
          </a:bodyPr>
          <a:lstStyle/>
          <a:p>
            <a:r>
              <a:rPr lang="pl-PL" sz="5600" b="1" dirty="0">
                <a:solidFill>
                  <a:schemeClr val="bg1"/>
                </a:solidFill>
              </a:rPr>
              <a:t>Staff </a:t>
            </a:r>
            <a:r>
              <a:rPr lang="pl-PL" sz="5600" b="1" dirty="0" err="1">
                <a:solidFill>
                  <a:schemeClr val="bg1"/>
                </a:solidFill>
              </a:rPr>
              <a:t>Week</a:t>
            </a:r>
            <a:endParaRPr lang="pl-PL" sz="5600" dirty="0">
              <a:solidFill>
                <a:schemeClr val="bg1"/>
              </a:solidFill>
            </a:endParaRPr>
          </a:p>
        </p:txBody>
      </p:sp>
      <p:sp>
        <p:nvSpPr>
          <p:cNvPr id="13" name="Rectangle 12">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Obraz zawierający ubrania, w pomieszczeniu, osoba, meble&#10;&#10;Zawartość wygenerowana przez AI może być niepoprawna.">
            <a:extLst>
              <a:ext uri="{FF2B5EF4-FFF2-40B4-BE49-F238E27FC236}">
                <a16:creationId xmlns:a16="http://schemas.microsoft.com/office/drawing/2014/main" id="{946B2157-3635-645B-557E-8335A267AE0C}"/>
              </a:ext>
            </a:extLst>
          </p:cNvPr>
          <p:cNvPicPr>
            <a:picLocks noChangeAspect="1"/>
          </p:cNvPicPr>
          <p:nvPr/>
        </p:nvPicPr>
        <p:blipFill>
          <a:blip r:embed="rId2" cstate="print">
            <a:extLst>
              <a:ext uri="{28A0092B-C50C-407E-A947-70E740481C1C}">
                <a14:useLocalDpi xmlns:a14="http://schemas.microsoft.com/office/drawing/2010/main" val="0"/>
              </a:ext>
            </a:extLst>
          </a:blip>
          <a:srcRect t="13952"/>
          <a:stretch>
            <a:fillRect/>
          </a:stretch>
        </p:blipFill>
        <p:spPr bwMode="auto">
          <a:xfrm>
            <a:off x="279143" y="299508"/>
            <a:ext cx="5221625" cy="3010397"/>
          </a:xfrm>
          <a:prstGeom prst="rect">
            <a:avLst/>
          </a:prstGeom>
          <a:noFill/>
        </p:spPr>
      </p:pic>
      <p:pic>
        <p:nvPicPr>
          <p:cNvPr id="6" name="Obraz 5" descr="Obraz zawierający ubrania, osoba, w pomieszczeniu, ściana&#10;&#10;Zawartość wygenerowana przez AI może być niepoprawna.">
            <a:extLst>
              <a:ext uri="{FF2B5EF4-FFF2-40B4-BE49-F238E27FC236}">
                <a16:creationId xmlns:a16="http://schemas.microsoft.com/office/drawing/2014/main" id="{94A9C959-4863-4FF4-2268-64A8C838ADA3}"/>
              </a:ext>
            </a:extLst>
          </p:cNvPr>
          <p:cNvPicPr>
            <a:picLocks noChangeAspect="1"/>
          </p:cNvPicPr>
          <p:nvPr/>
        </p:nvPicPr>
        <p:blipFill>
          <a:blip r:embed="rId3">
            <a:extLst>
              <a:ext uri="{28A0092B-C50C-407E-A947-70E740481C1C}">
                <a14:useLocalDpi xmlns:a14="http://schemas.microsoft.com/office/drawing/2010/main" val="0"/>
              </a:ext>
            </a:extLst>
          </a:blip>
          <a:srcRect t="12761" b="543"/>
          <a:stretch>
            <a:fillRect/>
          </a:stretch>
        </p:blipFill>
        <p:spPr bwMode="auto">
          <a:xfrm>
            <a:off x="279143" y="3548095"/>
            <a:ext cx="5221625" cy="3010397"/>
          </a:xfrm>
          <a:prstGeom prst="rect">
            <a:avLst/>
          </a:prstGeom>
          <a:noFill/>
        </p:spPr>
      </p:pic>
      <p:sp>
        <p:nvSpPr>
          <p:cNvPr id="3" name="Symbol zastępczy zawartości 2">
            <a:extLst>
              <a:ext uri="{FF2B5EF4-FFF2-40B4-BE49-F238E27FC236}">
                <a16:creationId xmlns:a16="http://schemas.microsoft.com/office/drawing/2014/main" id="{8D7B9501-889E-D5FA-AF95-D25C70E3653F}"/>
              </a:ext>
            </a:extLst>
          </p:cNvPr>
          <p:cNvSpPr>
            <a:spLocks noGrp="1"/>
          </p:cNvSpPr>
          <p:nvPr>
            <p:ph idx="1"/>
          </p:nvPr>
        </p:nvSpPr>
        <p:spPr>
          <a:xfrm>
            <a:off x="6392583" y="2645922"/>
            <a:ext cx="4434721" cy="3710427"/>
          </a:xfrm>
        </p:spPr>
        <p:txBody>
          <a:bodyPr anchor="t">
            <a:normAutofit/>
          </a:bodyPr>
          <a:lstStyle/>
          <a:p>
            <a:pPr marL="0" indent="0">
              <a:buNone/>
            </a:pPr>
            <a:r>
              <a:rPr lang="en-US" sz="2000" dirty="0">
                <a:solidFill>
                  <a:schemeClr val="bg1">
                    <a:alpha val="80000"/>
                  </a:schemeClr>
                </a:solidFill>
              </a:rPr>
              <a:t>A week of events for employees of partner universities from abroad. It serves to exchange experiences, present good practices, and develop international cooperation.</a:t>
            </a:r>
            <a:endParaRPr lang="pl-PL" sz="2000" dirty="0">
              <a:solidFill>
                <a:schemeClr val="bg1">
                  <a:alpha val="80000"/>
                </a:schemeClr>
              </a:solidFill>
            </a:endParaRP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5" name="Obraz 4" descr="Obraz zawierający tekst, Czcionka, zrzut ekranu, Grafika&#10;&#10;Zawartość wygenerowana przez AI może być niepoprawna.">
            <a:extLst>
              <a:ext uri="{FF2B5EF4-FFF2-40B4-BE49-F238E27FC236}">
                <a16:creationId xmlns:a16="http://schemas.microsoft.com/office/drawing/2014/main" id="{53E5EE7E-B119-5871-96CC-F560990DF6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5400" y="6101746"/>
            <a:ext cx="2654894" cy="592340"/>
          </a:xfrm>
          <a:prstGeom prst="rect">
            <a:avLst/>
          </a:prstGeom>
        </p:spPr>
      </p:pic>
      <p:pic>
        <p:nvPicPr>
          <p:cNvPr id="9" name="Obraz 8" descr="Obraz zawierający tekst, Czcionka, zrzut ekranu, Grafika&#10;&#10;Zawartość wygenerowana przez AI może być niepoprawna.">
            <a:extLst>
              <a:ext uri="{FF2B5EF4-FFF2-40B4-BE49-F238E27FC236}">
                <a16:creationId xmlns:a16="http://schemas.microsoft.com/office/drawing/2014/main" id="{7BA9084C-D399-2B4A-6A2F-254CDEBC6F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5178" y="-1292193"/>
            <a:ext cx="5241911" cy="3710427"/>
          </a:xfrm>
          <a:prstGeom prst="rect">
            <a:avLst/>
          </a:prstGeom>
        </p:spPr>
      </p:pic>
    </p:spTree>
    <p:extLst>
      <p:ext uri="{BB962C8B-B14F-4D97-AF65-F5344CB8AC3E}">
        <p14:creationId xmlns:p14="http://schemas.microsoft.com/office/powerpoint/2010/main" val="1992338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B13F216-A43E-F52A-3BBB-92936F5080DC}"/>
              </a:ext>
            </a:extLst>
          </p:cNvPr>
          <p:cNvSpPr>
            <a:spLocks noGrp="1"/>
          </p:cNvSpPr>
          <p:nvPr>
            <p:ph type="title"/>
          </p:nvPr>
        </p:nvSpPr>
        <p:spPr>
          <a:xfrm>
            <a:off x="876694" y="741391"/>
            <a:ext cx="3549649" cy="1616203"/>
          </a:xfrm>
        </p:spPr>
        <p:txBody>
          <a:bodyPr anchor="b">
            <a:normAutofit/>
          </a:bodyPr>
          <a:lstStyle/>
          <a:p>
            <a:r>
              <a:rPr lang="en-US" sz="2700" b="1" dirty="0">
                <a:solidFill>
                  <a:schemeClr val="bg1"/>
                </a:solidFill>
              </a:rPr>
              <a:t>Workshops for students qualified to study or do an internship abroad</a:t>
            </a:r>
            <a:endParaRPr lang="pl-PL" sz="2700" b="1" dirty="0">
              <a:solidFill>
                <a:schemeClr val="bg1"/>
              </a:solidFill>
            </a:endParaRPr>
          </a:p>
        </p:txBody>
      </p:sp>
      <p:sp>
        <p:nvSpPr>
          <p:cNvPr id="3" name="Symbol zastępczy zawartości 2">
            <a:extLst>
              <a:ext uri="{FF2B5EF4-FFF2-40B4-BE49-F238E27FC236}">
                <a16:creationId xmlns:a16="http://schemas.microsoft.com/office/drawing/2014/main" id="{F7325090-1679-B31E-F866-6B6DC5C19555}"/>
              </a:ext>
            </a:extLst>
          </p:cNvPr>
          <p:cNvSpPr>
            <a:spLocks noGrp="1"/>
          </p:cNvSpPr>
          <p:nvPr>
            <p:ph idx="1"/>
          </p:nvPr>
        </p:nvSpPr>
        <p:spPr>
          <a:xfrm>
            <a:off x="876693" y="2533476"/>
            <a:ext cx="3346964" cy="3447832"/>
          </a:xfrm>
        </p:spPr>
        <p:txBody>
          <a:bodyPr anchor="t">
            <a:normAutofit/>
          </a:bodyPr>
          <a:lstStyle/>
          <a:p>
            <a:pPr marL="0" indent="0">
              <a:buNone/>
            </a:pPr>
            <a:r>
              <a:rPr lang="en-US" sz="2000" dirty="0">
                <a:solidFill>
                  <a:schemeClr val="bg1"/>
                </a:solidFill>
              </a:rPr>
              <a:t>Classes preparing students for their trip, including relocation training, personal branding, and English language courses. Thanks to these classes, students gain the confidence and practical skills they need abroad.</a:t>
            </a:r>
            <a:endParaRPr lang="pl-PL" sz="2000" dirty="0">
              <a:solidFill>
                <a:schemeClr val="bg1"/>
              </a:solidFill>
            </a:endParaRPr>
          </a:p>
        </p:txBody>
      </p:sp>
      <p:pic>
        <p:nvPicPr>
          <p:cNvPr id="4" name="Obraz 3" descr="Obraz zawierający ubrania, osoba, człowiek, w pomieszczeniu&#10;&#10;Zawartość wygenerowana przez AI może być niepoprawna.">
            <a:extLst>
              <a:ext uri="{FF2B5EF4-FFF2-40B4-BE49-F238E27FC236}">
                <a16:creationId xmlns:a16="http://schemas.microsoft.com/office/drawing/2014/main" id="{29DD37A6-062C-11EC-2300-5DCFF2E022B0}"/>
              </a:ext>
            </a:extLst>
          </p:cNvPr>
          <p:cNvPicPr>
            <a:picLocks noChangeAspect="1"/>
          </p:cNvPicPr>
          <p:nvPr/>
        </p:nvPicPr>
        <p:blipFill>
          <a:blip r:embed="rId2" cstate="print">
            <a:extLst>
              <a:ext uri="{28A0092B-C50C-407E-A947-70E740481C1C}">
                <a14:useLocalDpi xmlns:a14="http://schemas.microsoft.com/office/drawing/2010/main" val="0"/>
              </a:ext>
            </a:extLst>
          </a:blip>
          <a:srcRect l="17329" r="3" b="3"/>
          <a:stretch>
            <a:fillRect/>
          </a:stretch>
        </p:blipFill>
        <p:spPr bwMode="auto">
          <a:xfrm>
            <a:off x="5089243" y="877413"/>
            <a:ext cx="6222628" cy="5043096"/>
          </a:xfrm>
          <a:prstGeom prst="rect">
            <a:avLst/>
          </a:prstGeom>
          <a:noFill/>
        </p:spPr>
      </p:pic>
      <p:grpSp>
        <p:nvGrpSpPr>
          <p:cNvPr id="9" name="Group 8">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0" name="Rectangle 9">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Obraz 4" descr="Obraz zawierający tekst, Czcionka, zrzut ekranu, Grafika&#10;&#10;Zawartość wygenerowana przez AI może być niepoprawna.">
            <a:extLst>
              <a:ext uri="{FF2B5EF4-FFF2-40B4-BE49-F238E27FC236}">
                <a16:creationId xmlns:a16="http://schemas.microsoft.com/office/drawing/2014/main" id="{EBB5E8F7-C9A2-1F40-70E3-E2357634C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8205" y="6035669"/>
            <a:ext cx="3003395" cy="670095"/>
          </a:xfrm>
          <a:prstGeom prst="rect">
            <a:avLst/>
          </a:prstGeom>
        </p:spPr>
      </p:pic>
      <p:pic>
        <p:nvPicPr>
          <p:cNvPr id="8" name="Obraz 7" descr="Obraz zawierający tekst, Czcionka, zrzut ekranu, Grafika&#10;&#10;Zawartość wygenerowana przez AI może być niepoprawna.">
            <a:extLst>
              <a:ext uri="{FF2B5EF4-FFF2-40B4-BE49-F238E27FC236}">
                <a16:creationId xmlns:a16="http://schemas.microsoft.com/office/drawing/2014/main" id="{B9139075-B6CC-D8CA-BFDE-573B35749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26" y="4465228"/>
            <a:ext cx="5383962" cy="3810976"/>
          </a:xfrm>
          <a:prstGeom prst="rect">
            <a:avLst/>
          </a:prstGeom>
        </p:spPr>
      </p:pic>
    </p:spTree>
    <p:extLst>
      <p:ext uri="{BB962C8B-B14F-4D97-AF65-F5344CB8AC3E}">
        <p14:creationId xmlns:p14="http://schemas.microsoft.com/office/powerpoint/2010/main" val="1582857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2D30228A-5E8E-D28D-0B14-D79383F5C500}"/>
              </a:ext>
            </a:extLst>
          </p:cNvPr>
          <p:cNvSpPr>
            <a:spLocks noGrp="1"/>
          </p:cNvSpPr>
          <p:nvPr>
            <p:ph type="title"/>
          </p:nvPr>
        </p:nvSpPr>
        <p:spPr>
          <a:xfrm>
            <a:off x="7255564" y="834888"/>
            <a:ext cx="4314645" cy="1268958"/>
          </a:xfrm>
        </p:spPr>
        <p:txBody>
          <a:bodyPr anchor="b">
            <a:normAutofit/>
          </a:bodyPr>
          <a:lstStyle/>
          <a:p>
            <a:r>
              <a:rPr lang="pl-PL" sz="4000" b="1" dirty="0">
                <a:solidFill>
                  <a:schemeClr val="bg1"/>
                </a:solidFill>
              </a:rPr>
              <a:t>Buddy Program</a:t>
            </a:r>
            <a:endParaRPr lang="pl-PL" sz="4000" dirty="0">
              <a:solidFill>
                <a:schemeClr val="bg1"/>
              </a:solidFill>
            </a:endParaRPr>
          </a:p>
        </p:txBody>
      </p:sp>
      <p:pic>
        <p:nvPicPr>
          <p:cNvPr id="4" name="Obraz 3" descr="Może być zdjęciem przedstawiającym 12 osób, ludzie uczą się i tekst">
            <a:extLst>
              <a:ext uri="{FF2B5EF4-FFF2-40B4-BE49-F238E27FC236}">
                <a16:creationId xmlns:a16="http://schemas.microsoft.com/office/drawing/2014/main" id="{8DF5C41C-BB3F-E01A-70F8-5F55B7A9A67C}"/>
              </a:ext>
            </a:extLst>
          </p:cNvPr>
          <p:cNvPicPr>
            <a:picLocks noChangeAspect="1"/>
          </p:cNvPicPr>
          <p:nvPr/>
        </p:nvPicPr>
        <p:blipFill>
          <a:blip r:embed="rId2">
            <a:extLst>
              <a:ext uri="{28A0092B-C50C-407E-A947-70E740481C1C}">
                <a14:useLocalDpi xmlns:a14="http://schemas.microsoft.com/office/drawing/2010/main" val="0"/>
              </a:ext>
            </a:extLst>
          </a:blip>
          <a:srcRect l="2049"/>
          <a:stretch>
            <a:fillRect/>
          </a:stretch>
        </p:blipFill>
        <p:spPr bwMode="auto">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p:spPr>
      </p:pic>
      <p:sp>
        <p:nvSpPr>
          <p:cNvPr id="11" name="Rectangle 1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ymbol zastępczy zawartości 2">
            <a:extLst>
              <a:ext uri="{FF2B5EF4-FFF2-40B4-BE49-F238E27FC236}">
                <a16:creationId xmlns:a16="http://schemas.microsoft.com/office/drawing/2014/main" id="{DAFFDFA0-657D-7EE7-1957-C9D22AC85425}"/>
              </a:ext>
            </a:extLst>
          </p:cNvPr>
          <p:cNvSpPr>
            <a:spLocks noGrp="1"/>
          </p:cNvSpPr>
          <p:nvPr>
            <p:ph idx="1"/>
          </p:nvPr>
        </p:nvSpPr>
        <p:spPr>
          <a:xfrm>
            <a:off x="7255563" y="2557587"/>
            <a:ext cx="4314645" cy="3717317"/>
          </a:xfrm>
        </p:spPr>
        <p:txBody>
          <a:bodyPr anchor="t">
            <a:normAutofit/>
          </a:bodyPr>
          <a:lstStyle/>
          <a:p>
            <a:pPr marL="0" indent="0">
              <a:buNone/>
            </a:pPr>
            <a:r>
              <a:rPr lang="en-US" sz="2200" dirty="0">
                <a:solidFill>
                  <a:schemeClr val="bg1"/>
                </a:solidFill>
              </a:rPr>
              <a:t>An initiative supporting the integration of Polish students with exchange participants. Polish student mentors help new colleagues find their way around Lublin, complete formalities, and feel part of the academic community.</a:t>
            </a:r>
            <a:endParaRPr lang="pl-PL" sz="2200" dirty="0">
              <a:solidFill>
                <a:schemeClr val="bg1"/>
              </a:solidFill>
            </a:endParaRPr>
          </a:p>
        </p:txBody>
      </p:sp>
      <p:pic>
        <p:nvPicPr>
          <p:cNvPr id="8" name="Obraz 7" descr="Obraz zawierający tekst, Czcionka, zrzut ekranu, Grafika&#10;&#10;Zawartość wygenerowana przez AI może być niepoprawna.">
            <a:extLst>
              <a:ext uri="{FF2B5EF4-FFF2-40B4-BE49-F238E27FC236}">
                <a16:creationId xmlns:a16="http://schemas.microsoft.com/office/drawing/2014/main" id="{2C857EB2-D96E-7ABF-513B-32C147AD5C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4920" y="6043694"/>
            <a:ext cx="3003395" cy="670095"/>
          </a:xfrm>
          <a:prstGeom prst="rect">
            <a:avLst/>
          </a:prstGeom>
        </p:spPr>
      </p:pic>
      <p:pic>
        <p:nvPicPr>
          <p:cNvPr id="10" name="Obraz 9" descr="Obraz zawierający tekst, Czcionka, zrzut ekranu, Grafika&#10;&#10;Zawartość wygenerowana przez AI może być niepoprawna.">
            <a:extLst>
              <a:ext uri="{FF2B5EF4-FFF2-40B4-BE49-F238E27FC236}">
                <a16:creationId xmlns:a16="http://schemas.microsoft.com/office/drawing/2014/main" id="{655DA683-BDD2-78C2-37A1-5CC5D5B234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2120" y="-1111303"/>
            <a:ext cx="5183230" cy="3668890"/>
          </a:xfrm>
          <a:prstGeom prst="rect">
            <a:avLst/>
          </a:prstGeom>
        </p:spPr>
      </p:pic>
    </p:spTree>
    <p:extLst>
      <p:ext uri="{BB962C8B-B14F-4D97-AF65-F5344CB8AC3E}">
        <p14:creationId xmlns:p14="http://schemas.microsoft.com/office/powerpoint/2010/main" val="1726374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E86B8EE-DEA8-8DE5-02E0-718BF66270CE}"/>
              </a:ext>
            </a:extLst>
          </p:cNvPr>
          <p:cNvSpPr>
            <a:spLocks noGrp="1"/>
          </p:cNvSpPr>
          <p:nvPr>
            <p:ph type="title"/>
          </p:nvPr>
        </p:nvSpPr>
        <p:spPr>
          <a:xfrm>
            <a:off x="7709561" y="1411825"/>
            <a:ext cx="4024099" cy="1792085"/>
          </a:xfrm>
        </p:spPr>
        <p:txBody>
          <a:bodyPr anchor="b">
            <a:noAutofit/>
          </a:bodyPr>
          <a:lstStyle/>
          <a:p>
            <a:r>
              <a:rPr lang="en-US" sz="4000" b="1" dirty="0">
                <a:solidFill>
                  <a:schemeClr val="bg1"/>
                </a:solidFill>
              </a:rPr>
              <a:t>Workshops on intercultural communication as part of Erasmus training </a:t>
            </a:r>
            <a:endParaRPr lang="pl-PL" sz="4000" b="1" dirty="0">
              <a:solidFill>
                <a:schemeClr val="bg1"/>
              </a:solidFill>
            </a:endParaRPr>
          </a:p>
        </p:txBody>
      </p:sp>
      <p:pic>
        <p:nvPicPr>
          <p:cNvPr id="4" name="Obraz 3" descr="Obraz zawierający ubrania, w pomieszczeniu, Ludzka twarz, osoba&#10;&#10;Zawartość wygenerowana przez AI może być niepoprawna.">
            <a:extLst>
              <a:ext uri="{FF2B5EF4-FFF2-40B4-BE49-F238E27FC236}">
                <a16:creationId xmlns:a16="http://schemas.microsoft.com/office/drawing/2014/main" id="{3873C1C7-2EBC-69CB-A54B-365AB44680CC}"/>
              </a:ext>
            </a:extLst>
          </p:cNvPr>
          <p:cNvPicPr>
            <a:picLocks noChangeAspect="1"/>
          </p:cNvPicPr>
          <p:nvPr/>
        </p:nvPicPr>
        <p:blipFill>
          <a:blip r:embed="rId3" cstate="print">
            <a:extLst>
              <a:ext uri="{28A0092B-C50C-407E-A947-70E740481C1C}">
                <a14:useLocalDpi xmlns:a14="http://schemas.microsoft.com/office/drawing/2010/main" val="0"/>
              </a:ext>
            </a:extLst>
          </a:blip>
          <a:srcRect l="10205" r="4678" b="3"/>
          <a:stretch>
            <a:fillRect/>
          </a:stretch>
        </p:blipFill>
        <p:spPr bwMode="auto">
          <a:xfrm>
            <a:off x="884698" y="877413"/>
            <a:ext cx="6406903" cy="5043096"/>
          </a:xfrm>
          <a:prstGeom prst="rect">
            <a:avLst/>
          </a:prstGeom>
          <a:noFill/>
        </p:spPr>
      </p:pic>
      <p:grpSp>
        <p:nvGrpSpPr>
          <p:cNvPr id="23" name="Group 22">
            <a:extLst>
              <a:ext uri="{FF2B5EF4-FFF2-40B4-BE49-F238E27FC236}">
                <a16:creationId xmlns:a16="http://schemas.microsoft.com/office/drawing/2014/main" id="{BE589684-54CA-64D8-C963-5F19FF75BF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84697" y="5858828"/>
            <a:ext cx="6406903" cy="123363"/>
            <a:chOff x="7015162" y="5858828"/>
            <a:chExt cx="4300544" cy="123363"/>
          </a:xfrm>
        </p:grpSpPr>
        <p:sp>
          <p:nvSpPr>
            <p:cNvPr id="24" name="Rectangle 23">
              <a:extLst>
                <a:ext uri="{FF2B5EF4-FFF2-40B4-BE49-F238E27FC236}">
                  <a16:creationId xmlns:a16="http://schemas.microsoft.com/office/drawing/2014/main" id="{9B56B8E8-B789-DA4D-E4BE-03FA3165B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255D907-377D-0DF9-B4A4-4B44C46FB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ymbol zastępczy zawartości 2">
            <a:extLst>
              <a:ext uri="{FF2B5EF4-FFF2-40B4-BE49-F238E27FC236}">
                <a16:creationId xmlns:a16="http://schemas.microsoft.com/office/drawing/2014/main" id="{C9AD6123-1024-E92C-ABE5-FA93A7E994F1}"/>
              </a:ext>
            </a:extLst>
          </p:cNvPr>
          <p:cNvSpPr>
            <a:spLocks noGrp="1"/>
          </p:cNvSpPr>
          <p:nvPr>
            <p:ph idx="1"/>
          </p:nvPr>
        </p:nvSpPr>
        <p:spPr>
          <a:xfrm>
            <a:off x="7901887" y="3635299"/>
            <a:ext cx="3405415" cy="2696446"/>
          </a:xfrm>
        </p:spPr>
        <p:txBody>
          <a:bodyPr anchor="t">
            <a:normAutofit/>
          </a:bodyPr>
          <a:lstStyle/>
          <a:p>
            <a:pPr marL="0" indent="0">
              <a:buNone/>
            </a:pPr>
            <a:r>
              <a:rPr lang="en-US" sz="2200" dirty="0">
                <a:solidFill>
                  <a:schemeClr val="bg1"/>
                </a:solidFill>
              </a:rPr>
              <a:t>Practical classes teaching how to best understand cultural differences and communicate effectively in an international environment. </a:t>
            </a:r>
            <a:endParaRPr lang="pl-PL" sz="2200" dirty="0">
              <a:solidFill>
                <a:schemeClr val="bg1"/>
              </a:solidFill>
            </a:endParaRPr>
          </a:p>
        </p:txBody>
      </p:sp>
      <p:pic>
        <p:nvPicPr>
          <p:cNvPr id="5" name="Obraz 4" descr="Obraz zawierający tekst, Czcionka, zrzut ekranu, Grafika&#10;&#10;Zawartość wygenerowana przez AI może być niepoprawna.">
            <a:extLst>
              <a:ext uri="{FF2B5EF4-FFF2-40B4-BE49-F238E27FC236}">
                <a16:creationId xmlns:a16="http://schemas.microsoft.com/office/drawing/2014/main" id="{7F7BC969-E00C-FF5A-6C36-6F0ABCB5CE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205" y="6035669"/>
            <a:ext cx="3003395" cy="670095"/>
          </a:xfrm>
          <a:prstGeom prst="rect">
            <a:avLst/>
          </a:prstGeom>
        </p:spPr>
      </p:pic>
      <p:pic>
        <p:nvPicPr>
          <p:cNvPr id="8" name="Obraz 7" descr="Obraz zawierający tekst, Czcionka, zrzut ekranu, Grafika&#10;&#10;Zawartość wygenerowana przez AI może być niepoprawna.">
            <a:extLst>
              <a:ext uri="{FF2B5EF4-FFF2-40B4-BE49-F238E27FC236}">
                <a16:creationId xmlns:a16="http://schemas.microsoft.com/office/drawing/2014/main" id="{ABB6CBA1-5085-50DD-796B-F30B902EC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936" y="4900127"/>
            <a:ext cx="4155158" cy="2941181"/>
          </a:xfrm>
          <a:prstGeom prst="rect">
            <a:avLst/>
          </a:prstGeom>
        </p:spPr>
      </p:pic>
    </p:spTree>
    <p:extLst>
      <p:ext uri="{BB962C8B-B14F-4D97-AF65-F5344CB8AC3E}">
        <p14:creationId xmlns:p14="http://schemas.microsoft.com/office/powerpoint/2010/main" val="944312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Obraz zawierający ubrania, osoba, budynek, grupa&#10;&#10;Zawartość wygenerowana przez AI może być niepoprawna.">
            <a:extLst>
              <a:ext uri="{FF2B5EF4-FFF2-40B4-BE49-F238E27FC236}">
                <a16:creationId xmlns:a16="http://schemas.microsoft.com/office/drawing/2014/main" id="{8FAB5901-4CF6-8DF3-FB48-41F75A4F5A67}"/>
              </a:ext>
            </a:extLst>
          </p:cNvPr>
          <p:cNvPicPr>
            <a:picLocks noChangeAspect="1"/>
          </p:cNvPicPr>
          <p:nvPr/>
        </p:nvPicPr>
        <p:blipFill>
          <a:blip r:embed="rId2" cstate="print">
            <a:extLst>
              <a:ext uri="{28A0092B-C50C-407E-A947-70E740481C1C}">
                <a14:useLocalDpi xmlns:a14="http://schemas.microsoft.com/office/drawing/2010/main" val="0"/>
              </a:ext>
            </a:extLst>
          </a:blip>
          <a:srcRect t="22011" r="-2" b="11264"/>
          <a:stretch>
            <a:fillRect/>
          </a:stretch>
        </p:blipFill>
        <p:spPr bwMode="auto">
          <a:xfrm>
            <a:off x="4883025" y="-2349"/>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5" name="Obraz 4" descr="Obraz zawierający na wolnym powietrzu, niebo, ubrania, ziemia&#10;&#10;Zawartość wygenerowana przez AI może być niepoprawna.">
            <a:extLst>
              <a:ext uri="{FF2B5EF4-FFF2-40B4-BE49-F238E27FC236}">
                <a16:creationId xmlns:a16="http://schemas.microsoft.com/office/drawing/2014/main" id="{40E924C7-CE9D-D8D1-E220-5C9C68E6A33C}"/>
              </a:ext>
            </a:extLst>
          </p:cNvPr>
          <p:cNvPicPr>
            <a:picLocks noChangeAspect="1"/>
          </p:cNvPicPr>
          <p:nvPr/>
        </p:nvPicPr>
        <p:blipFill>
          <a:blip r:embed="rId3" cstate="print">
            <a:extLst>
              <a:ext uri="{28A0092B-C50C-407E-A947-70E740481C1C}">
                <a14:useLocalDpi xmlns:a14="http://schemas.microsoft.com/office/drawing/2010/main" val="0"/>
              </a:ext>
            </a:extLst>
          </a:blip>
          <a:srcRect t="4680" r="-2" b="13470"/>
          <a:stretch>
            <a:fillRect/>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ytuł 1">
            <a:extLst>
              <a:ext uri="{FF2B5EF4-FFF2-40B4-BE49-F238E27FC236}">
                <a16:creationId xmlns:a16="http://schemas.microsoft.com/office/drawing/2014/main" id="{E02C2CE1-8F9F-E1D5-FF25-08B45BC26CB9}"/>
              </a:ext>
            </a:extLst>
          </p:cNvPr>
          <p:cNvSpPr>
            <a:spLocks noGrp="1"/>
          </p:cNvSpPr>
          <p:nvPr>
            <p:ph type="title"/>
          </p:nvPr>
        </p:nvSpPr>
        <p:spPr>
          <a:xfrm>
            <a:off x="448056" y="859536"/>
            <a:ext cx="4832802" cy="1243584"/>
          </a:xfrm>
        </p:spPr>
        <p:txBody>
          <a:bodyPr>
            <a:normAutofit/>
          </a:bodyPr>
          <a:lstStyle/>
          <a:p>
            <a:r>
              <a:rPr lang="pl-PL" sz="4000" b="1" dirty="0" err="1">
                <a:solidFill>
                  <a:schemeClr val="bg1"/>
                </a:solidFill>
              </a:rPr>
              <a:t>Orientation</a:t>
            </a:r>
            <a:r>
              <a:rPr lang="pl-PL" sz="4000" b="1" dirty="0">
                <a:solidFill>
                  <a:schemeClr val="bg1"/>
                </a:solidFill>
              </a:rPr>
              <a:t> </a:t>
            </a:r>
            <a:r>
              <a:rPr lang="pl-PL" sz="4000" b="1" dirty="0" err="1">
                <a:solidFill>
                  <a:schemeClr val="bg1"/>
                </a:solidFill>
              </a:rPr>
              <a:t>Days</a:t>
            </a:r>
            <a:endParaRPr lang="pl-PL" sz="4000" dirty="0">
              <a:solidFill>
                <a:schemeClr val="bg1"/>
              </a:solidFill>
            </a:endParaRP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ymbol zastępczy zawartości 2">
            <a:extLst>
              <a:ext uri="{FF2B5EF4-FFF2-40B4-BE49-F238E27FC236}">
                <a16:creationId xmlns:a16="http://schemas.microsoft.com/office/drawing/2014/main" id="{BF727E6D-2E2E-A9FF-7F87-785FEB38255A}"/>
              </a:ext>
            </a:extLst>
          </p:cNvPr>
          <p:cNvSpPr>
            <a:spLocks noGrp="1"/>
          </p:cNvSpPr>
          <p:nvPr>
            <p:ph idx="1"/>
          </p:nvPr>
        </p:nvSpPr>
        <p:spPr>
          <a:xfrm>
            <a:off x="448056" y="2512611"/>
            <a:ext cx="4832803" cy="3664351"/>
          </a:xfrm>
        </p:spPr>
        <p:txBody>
          <a:bodyPr>
            <a:normAutofit/>
          </a:bodyPr>
          <a:lstStyle/>
          <a:p>
            <a:pPr marL="0" indent="0">
              <a:buNone/>
            </a:pPr>
            <a:r>
              <a:rPr lang="en-US" sz="2200" dirty="0">
                <a:solidFill>
                  <a:schemeClr val="bg1"/>
                </a:solidFill>
              </a:rPr>
              <a:t>Several days full of informational meetings, workshops, and tours of Lublin. Thanks to these, students can more quickly find their feet in their new environment, learn about the culture and history of the city, and get to know their peers. </a:t>
            </a:r>
            <a:endParaRPr lang="pl-PL" sz="2200" dirty="0">
              <a:solidFill>
                <a:schemeClr val="bg1"/>
              </a:solidFill>
            </a:endParaRPr>
          </a:p>
        </p:txBody>
      </p:sp>
      <p:pic>
        <p:nvPicPr>
          <p:cNvPr id="6" name="Obraz 5" descr="Obraz zawierający tekst, Czcionka, zrzut ekranu, Grafika&#10;&#10;Zawartość wygenerowana przez AI może być niepoprawna.">
            <a:extLst>
              <a:ext uri="{FF2B5EF4-FFF2-40B4-BE49-F238E27FC236}">
                <a16:creationId xmlns:a16="http://schemas.microsoft.com/office/drawing/2014/main" id="{3C3B5E25-0AA2-89FE-7BFA-D4320D47E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890" y="-1350561"/>
            <a:ext cx="5740289" cy="4063198"/>
          </a:xfrm>
          <a:prstGeom prst="rect">
            <a:avLst/>
          </a:prstGeom>
        </p:spPr>
      </p:pic>
      <p:pic>
        <p:nvPicPr>
          <p:cNvPr id="9" name="Obraz 8" descr="Obraz zawierający tekst, Czcionka, zrzut ekranu, Grafika&#10;&#10;Zawartość wygenerowana przez AI może być niepoprawna.">
            <a:extLst>
              <a:ext uri="{FF2B5EF4-FFF2-40B4-BE49-F238E27FC236}">
                <a16:creationId xmlns:a16="http://schemas.microsoft.com/office/drawing/2014/main" id="{EAF1254D-5B34-7CE5-EB4B-48353B0E11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 y="5998464"/>
            <a:ext cx="3003395" cy="670095"/>
          </a:xfrm>
          <a:prstGeom prst="rect">
            <a:avLst/>
          </a:prstGeom>
        </p:spPr>
      </p:pic>
    </p:spTree>
    <p:extLst>
      <p:ext uri="{BB962C8B-B14F-4D97-AF65-F5344CB8AC3E}">
        <p14:creationId xmlns:p14="http://schemas.microsoft.com/office/powerpoint/2010/main" val="1738771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C1320A0-E78B-9CA0-B17F-3EF2048025FF}"/>
              </a:ext>
            </a:extLst>
          </p:cNvPr>
          <p:cNvSpPr>
            <a:spLocks noGrp="1"/>
          </p:cNvSpPr>
          <p:nvPr>
            <p:ph type="title"/>
          </p:nvPr>
        </p:nvSpPr>
        <p:spPr>
          <a:xfrm>
            <a:off x="434898" y="741391"/>
            <a:ext cx="4404731" cy="1616203"/>
          </a:xfrm>
        </p:spPr>
        <p:txBody>
          <a:bodyPr anchor="b">
            <a:noAutofit/>
          </a:bodyPr>
          <a:lstStyle/>
          <a:p>
            <a:r>
              <a:rPr lang="en-US" sz="4000" b="1" dirty="0">
                <a:solidFill>
                  <a:schemeClr val="bg1"/>
                </a:solidFill>
              </a:rPr>
              <a:t>It's Worth Being the Best” Competition </a:t>
            </a:r>
            <a:endParaRPr lang="pl-PL" sz="4000" dirty="0">
              <a:solidFill>
                <a:schemeClr val="bg1"/>
              </a:solidFill>
            </a:endParaRPr>
          </a:p>
        </p:txBody>
      </p:sp>
      <p:sp>
        <p:nvSpPr>
          <p:cNvPr id="3" name="Symbol zastępczy zawartości 2">
            <a:extLst>
              <a:ext uri="{FF2B5EF4-FFF2-40B4-BE49-F238E27FC236}">
                <a16:creationId xmlns:a16="http://schemas.microsoft.com/office/drawing/2014/main" id="{BB279B83-A234-5499-AC67-F7FA7A642BB3}"/>
              </a:ext>
            </a:extLst>
          </p:cNvPr>
          <p:cNvSpPr>
            <a:spLocks noGrp="1"/>
          </p:cNvSpPr>
          <p:nvPr>
            <p:ph idx="1"/>
          </p:nvPr>
        </p:nvSpPr>
        <p:spPr>
          <a:xfrm>
            <a:off x="876693" y="2533476"/>
            <a:ext cx="3727664" cy="3447832"/>
          </a:xfrm>
        </p:spPr>
        <p:txBody>
          <a:bodyPr anchor="t">
            <a:normAutofit/>
          </a:bodyPr>
          <a:lstStyle/>
          <a:p>
            <a:pPr marL="0" indent="0">
              <a:buNone/>
            </a:pPr>
            <a:r>
              <a:rPr lang="en-US" sz="2200" dirty="0">
                <a:solidFill>
                  <a:schemeClr val="bg1"/>
                </a:solidFill>
              </a:rPr>
              <a:t>A competition open to foreigners studying in Poland on a full-cycle program in Polish. Its aim is to reward commitment and outstanding academic achievements.</a:t>
            </a:r>
            <a:endParaRPr lang="pl-PL" sz="2200" dirty="0">
              <a:solidFill>
                <a:schemeClr val="bg1"/>
              </a:solidFill>
            </a:endParaRPr>
          </a:p>
        </p:txBody>
      </p:sp>
      <p:pic>
        <p:nvPicPr>
          <p:cNvPr id="4" name="Obraz 3" descr="Obraz zawierający ubrania, osoba, w pomieszczeniu, ściana&#10;&#10;Zawartość wygenerowana przez AI może być niepoprawna.">
            <a:extLst>
              <a:ext uri="{FF2B5EF4-FFF2-40B4-BE49-F238E27FC236}">
                <a16:creationId xmlns:a16="http://schemas.microsoft.com/office/drawing/2014/main" id="{F96DF30C-0FB7-92F5-67A1-1DB468C2F4E9}"/>
              </a:ext>
            </a:extLst>
          </p:cNvPr>
          <p:cNvPicPr>
            <a:picLocks noChangeAspect="1"/>
          </p:cNvPicPr>
          <p:nvPr/>
        </p:nvPicPr>
        <p:blipFill>
          <a:blip r:embed="rId2" cstate="print">
            <a:extLst>
              <a:ext uri="{28A0092B-C50C-407E-A947-70E740481C1C}">
                <a14:useLocalDpi xmlns:a14="http://schemas.microsoft.com/office/drawing/2010/main" val="0"/>
              </a:ext>
            </a:extLst>
          </a:blip>
          <a:srcRect l="16193" r="1445"/>
          <a:stretch>
            <a:fillRect/>
          </a:stretch>
        </p:blipFill>
        <p:spPr bwMode="auto">
          <a:xfrm>
            <a:off x="5089243" y="877413"/>
            <a:ext cx="6222628" cy="5043096"/>
          </a:xfrm>
          <a:prstGeom prst="rect">
            <a:avLst/>
          </a:prstGeom>
          <a:noFill/>
        </p:spPr>
      </p:pic>
      <p:grpSp>
        <p:nvGrpSpPr>
          <p:cNvPr id="9" name="Group 8">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0" name="Rectangle 9">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Obraz 4" descr="Obraz zawierający tekst, Czcionka, zrzut ekranu, Grafika&#10;&#10;Zawartość wygenerowana przez AI może być niepoprawna.">
            <a:extLst>
              <a:ext uri="{FF2B5EF4-FFF2-40B4-BE49-F238E27FC236}">
                <a16:creationId xmlns:a16="http://schemas.microsoft.com/office/drawing/2014/main" id="{884B56D4-D7FE-43A0-EFB6-7027722350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5213" y="6160294"/>
            <a:ext cx="2677812" cy="597453"/>
          </a:xfrm>
          <a:prstGeom prst="rect">
            <a:avLst/>
          </a:prstGeom>
        </p:spPr>
      </p:pic>
      <p:pic>
        <p:nvPicPr>
          <p:cNvPr id="8" name="Obraz 7" descr="Obraz zawierający tekst, Czcionka, zrzut ekranu, Grafika&#10;&#10;Zawartość wygenerowana przez AI może być niepoprawna.">
            <a:extLst>
              <a:ext uri="{FF2B5EF4-FFF2-40B4-BE49-F238E27FC236}">
                <a16:creationId xmlns:a16="http://schemas.microsoft.com/office/drawing/2014/main" id="{EF818DED-CC36-75EF-12A5-8AC4551CC2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8193" y="4809703"/>
            <a:ext cx="4714226" cy="3336911"/>
          </a:xfrm>
          <a:prstGeom prst="rect">
            <a:avLst/>
          </a:prstGeom>
        </p:spPr>
      </p:pic>
    </p:spTree>
    <p:extLst>
      <p:ext uri="{BB962C8B-B14F-4D97-AF65-F5344CB8AC3E}">
        <p14:creationId xmlns:p14="http://schemas.microsoft.com/office/powerpoint/2010/main" val="1353572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DE9F388-CA34-1DD9-0A41-EB364D2C7F86}"/>
              </a:ext>
            </a:extLst>
          </p:cNvPr>
          <p:cNvSpPr>
            <a:spLocks noGrp="1"/>
          </p:cNvSpPr>
          <p:nvPr>
            <p:ph type="title"/>
          </p:nvPr>
        </p:nvSpPr>
        <p:spPr>
          <a:xfrm>
            <a:off x="459058" y="500062"/>
            <a:ext cx="10515600" cy="1325563"/>
          </a:xfrm>
        </p:spPr>
        <p:txBody>
          <a:bodyPr>
            <a:normAutofit/>
          </a:bodyPr>
          <a:lstStyle/>
          <a:p>
            <a:r>
              <a:rPr lang="pl-PL" sz="4000" b="1" dirty="0" err="1">
                <a:solidFill>
                  <a:schemeClr val="bg1"/>
                </a:solidFill>
              </a:rPr>
              <a:t>Exhibition</a:t>
            </a:r>
            <a:r>
              <a:rPr lang="pl-PL" sz="4000" b="1" dirty="0">
                <a:solidFill>
                  <a:schemeClr val="bg1"/>
                </a:solidFill>
              </a:rPr>
              <a:t> “</a:t>
            </a:r>
            <a:r>
              <a:rPr lang="pl-PL" sz="4000" b="1" dirty="0" err="1">
                <a:solidFill>
                  <a:schemeClr val="bg1"/>
                </a:solidFill>
              </a:rPr>
              <a:t>Treasures</a:t>
            </a:r>
            <a:r>
              <a:rPr lang="pl-PL" sz="4000" b="1" dirty="0">
                <a:solidFill>
                  <a:schemeClr val="bg1"/>
                </a:solidFill>
              </a:rPr>
              <a:t> of Erasmus”</a:t>
            </a:r>
            <a:endParaRPr lang="pl-PL" sz="4000" dirty="0">
              <a:solidFill>
                <a:schemeClr val="bg1"/>
              </a:solidFill>
            </a:endParaRPr>
          </a:p>
        </p:txBody>
      </p:sp>
      <p:sp>
        <p:nvSpPr>
          <p:cNvPr id="3" name="Symbol zastępczy zawartości 2">
            <a:extLst>
              <a:ext uri="{FF2B5EF4-FFF2-40B4-BE49-F238E27FC236}">
                <a16:creationId xmlns:a16="http://schemas.microsoft.com/office/drawing/2014/main" id="{A4F910C2-41EF-759A-B9F2-10DE9B730C25}"/>
              </a:ext>
            </a:extLst>
          </p:cNvPr>
          <p:cNvSpPr>
            <a:spLocks noGrp="1"/>
          </p:cNvSpPr>
          <p:nvPr>
            <p:ph idx="1"/>
          </p:nvPr>
        </p:nvSpPr>
        <p:spPr/>
        <p:txBody>
          <a:bodyPr>
            <a:normAutofit/>
          </a:bodyPr>
          <a:lstStyle/>
          <a:p>
            <a:pPr marL="0" indent="0">
              <a:buNone/>
            </a:pPr>
            <a:r>
              <a:rPr lang="en-US" sz="2200" dirty="0">
                <a:solidFill>
                  <a:schemeClr val="bg1"/>
                </a:solidFill>
              </a:rPr>
              <a:t>An exhibition presenting souvenirs, photos, and memories of foreign students. Dedicated to the 25th anniversary of the Lublin University of Technology's participation in the Erasmus+ program.</a:t>
            </a:r>
            <a:endParaRPr lang="pl-PL" sz="2200" dirty="0">
              <a:solidFill>
                <a:schemeClr val="bg1"/>
              </a:solidFill>
            </a:endParaRPr>
          </a:p>
        </p:txBody>
      </p:sp>
      <p:pic>
        <p:nvPicPr>
          <p:cNvPr id="4" name="Obraz 3">
            <a:extLst>
              <a:ext uri="{FF2B5EF4-FFF2-40B4-BE49-F238E27FC236}">
                <a16:creationId xmlns:a16="http://schemas.microsoft.com/office/drawing/2014/main" id="{F3A0CDC1-0DD4-A93B-8FBB-6D0CD8C34B9C}"/>
              </a:ext>
            </a:extLst>
          </p:cNvPr>
          <p:cNvPicPr>
            <a:picLocks noChangeAspect="1"/>
          </p:cNvPicPr>
          <p:nvPr/>
        </p:nvPicPr>
        <p:blipFill>
          <a:blip r:embed="rId2"/>
          <a:stretch>
            <a:fillRect/>
          </a:stretch>
        </p:blipFill>
        <p:spPr>
          <a:xfrm>
            <a:off x="1088573" y="3115754"/>
            <a:ext cx="4741213" cy="3157551"/>
          </a:xfrm>
          <a:prstGeom prst="rect">
            <a:avLst/>
          </a:prstGeom>
        </p:spPr>
      </p:pic>
      <p:pic>
        <p:nvPicPr>
          <p:cNvPr id="5" name="Obraz 4">
            <a:extLst>
              <a:ext uri="{FF2B5EF4-FFF2-40B4-BE49-F238E27FC236}">
                <a16:creationId xmlns:a16="http://schemas.microsoft.com/office/drawing/2014/main" id="{FA746CE2-16BC-2D89-37E4-22686C1147FB}"/>
              </a:ext>
            </a:extLst>
          </p:cNvPr>
          <p:cNvPicPr>
            <a:picLocks noChangeAspect="1"/>
          </p:cNvPicPr>
          <p:nvPr/>
        </p:nvPicPr>
        <p:blipFill>
          <a:blip r:embed="rId3"/>
          <a:stretch>
            <a:fillRect/>
          </a:stretch>
        </p:blipFill>
        <p:spPr>
          <a:xfrm>
            <a:off x="6362215" y="3115754"/>
            <a:ext cx="4741213" cy="3160809"/>
          </a:xfrm>
          <a:prstGeom prst="rect">
            <a:avLst/>
          </a:prstGeom>
        </p:spPr>
      </p:pic>
      <p:pic>
        <p:nvPicPr>
          <p:cNvPr id="6" name="Obraz 5" descr="Obraz zawierający tekst, Czcionka, zrzut ekranu, Grafika&#10;&#10;Zawartość wygenerowana przez AI może być niepoprawna.">
            <a:extLst>
              <a:ext uri="{FF2B5EF4-FFF2-40B4-BE49-F238E27FC236}">
                <a16:creationId xmlns:a16="http://schemas.microsoft.com/office/drawing/2014/main" id="{6C80A1E8-B9DF-46AB-1140-ED46DC8BD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976" y="6325988"/>
            <a:ext cx="2384502" cy="532012"/>
          </a:xfrm>
          <a:prstGeom prst="rect">
            <a:avLst/>
          </a:prstGeom>
        </p:spPr>
      </p:pic>
      <p:pic>
        <p:nvPicPr>
          <p:cNvPr id="9" name="Obraz 8" descr="Obraz zawierający tekst, Czcionka, zrzut ekranu, Grafika&#10;&#10;Zawartość wygenerowana przez AI może być niepoprawna.">
            <a:extLst>
              <a:ext uri="{FF2B5EF4-FFF2-40B4-BE49-F238E27FC236}">
                <a16:creationId xmlns:a16="http://schemas.microsoft.com/office/drawing/2014/main" id="{4227E8EF-DCEC-6CF0-925A-CD7DD0382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2704" y="-597679"/>
            <a:ext cx="4974360" cy="3521044"/>
          </a:xfrm>
          <a:prstGeom prst="rect">
            <a:avLst/>
          </a:prstGeom>
        </p:spPr>
      </p:pic>
    </p:spTree>
    <p:extLst>
      <p:ext uri="{BB962C8B-B14F-4D97-AF65-F5344CB8AC3E}">
        <p14:creationId xmlns:p14="http://schemas.microsoft.com/office/powerpoint/2010/main" val="3244256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ytuł 1">
            <a:extLst>
              <a:ext uri="{FF2B5EF4-FFF2-40B4-BE49-F238E27FC236}">
                <a16:creationId xmlns:a16="http://schemas.microsoft.com/office/drawing/2014/main" id="{69AF3D5B-8BAD-16B5-D845-08E35D04702C}"/>
              </a:ext>
            </a:extLst>
          </p:cNvPr>
          <p:cNvSpPr>
            <a:spLocks noGrp="1"/>
          </p:cNvSpPr>
          <p:nvPr>
            <p:ph type="title"/>
          </p:nvPr>
        </p:nvSpPr>
        <p:spPr>
          <a:xfrm>
            <a:off x="1137033" y="609600"/>
            <a:ext cx="5274917" cy="1330840"/>
          </a:xfrm>
        </p:spPr>
        <p:txBody>
          <a:bodyPr>
            <a:normAutofit/>
          </a:bodyPr>
          <a:lstStyle/>
          <a:p>
            <a:r>
              <a:rPr lang="en-US" sz="4000" b="1" dirty="0">
                <a:solidFill>
                  <a:schemeClr val="bg1"/>
                </a:solidFill>
              </a:rPr>
              <a:t>Spanish Corner at BKM </a:t>
            </a:r>
            <a:endParaRPr lang="pl-PL" sz="4000" dirty="0">
              <a:solidFill>
                <a:schemeClr val="bg1"/>
              </a:solidFill>
            </a:endParaRPr>
          </a:p>
        </p:txBody>
      </p:sp>
      <p:sp>
        <p:nvSpPr>
          <p:cNvPr id="3" name="Symbol zastępczy zawartości 2">
            <a:extLst>
              <a:ext uri="{FF2B5EF4-FFF2-40B4-BE49-F238E27FC236}">
                <a16:creationId xmlns:a16="http://schemas.microsoft.com/office/drawing/2014/main" id="{D5350F3C-2063-320F-4DAD-317C1602B98F}"/>
              </a:ext>
            </a:extLst>
          </p:cNvPr>
          <p:cNvSpPr>
            <a:spLocks noGrp="1"/>
          </p:cNvSpPr>
          <p:nvPr>
            <p:ph idx="1"/>
          </p:nvPr>
        </p:nvSpPr>
        <p:spPr>
          <a:xfrm>
            <a:off x="1151978" y="2194102"/>
            <a:ext cx="4854057" cy="3908585"/>
          </a:xfrm>
        </p:spPr>
        <p:txBody>
          <a:bodyPr>
            <a:normAutofit/>
          </a:bodyPr>
          <a:lstStyle/>
          <a:p>
            <a:pPr marL="0" indent="0">
              <a:buNone/>
            </a:pPr>
            <a:r>
              <a:rPr lang="en-US" sz="2200" dirty="0">
                <a:solidFill>
                  <a:schemeClr val="bg1"/>
                </a:solidFill>
              </a:rPr>
              <a:t>Conversational Spanish classes with Erasmus students. This is not only an opportunity to learn the language in practice, but also to learn about the culture of Spanish-speaking countries</a:t>
            </a:r>
            <a:r>
              <a:rPr lang="en-US" sz="2000" dirty="0">
                <a:solidFill>
                  <a:schemeClr val="bg1"/>
                </a:solidFill>
              </a:rPr>
              <a:t>. </a:t>
            </a:r>
            <a:endParaRPr lang="pl-PL" sz="2000" dirty="0">
              <a:solidFill>
                <a:schemeClr val="bg1"/>
              </a:solidFill>
            </a:endParaRPr>
          </a:p>
        </p:txBody>
      </p:sp>
      <p:pic>
        <p:nvPicPr>
          <p:cNvPr id="4" name="Obraz 3">
            <a:extLst>
              <a:ext uri="{FF2B5EF4-FFF2-40B4-BE49-F238E27FC236}">
                <a16:creationId xmlns:a16="http://schemas.microsoft.com/office/drawing/2014/main" id="{0FC14563-8222-9F21-062C-4ADA4BAFDAFB}"/>
              </a:ext>
            </a:extLst>
          </p:cNvPr>
          <p:cNvPicPr>
            <a:picLocks noChangeAspect="1"/>
          </p:cNvPicPr>
          <p:nvPr/>
        </p:nvPicPr>
        <p:blipFill>
          <a:blip r:embed="rId2"/>
          <a:stretch>
            <a:fillRect/>
          </a:stretch>
        </p:blipFill>
        <p:spPr>
          <a:xfrm>
            <a:off x="6880610" y="1852994"/>
            <a:ext cx="4737650" cy="3174226"/>
          </a:xfrm>
          <a:prstGeom prst="rect">
            <a:avLst/>
          </a:prstGeom>
        </p:spPr>
      </p:pic>
      <p:pic>
        <p:nvPicPr>
          <p:cNvPr id="5" name="Obraz 4" descr="Obraz zawierający tekst, Czcionka, zrzut ekranu, Grafika&#10;&#10;Zawartość wygenerowana przez AI może być niepoprawna.">
            <a:extLst>
              <a:ext uri="{FF2B5EF4-FFF2-40B4-BE49-F238E27FC236}">
                <a16:creationId xmlns:a16="http://schemas.microsoft.com/office/drawing/2014/main" id="{B57806A8-83FC-A701-B591-4D17F2FA4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0927" y="6102687"/>
            <a:ext cx="3003395" cy="670095"/>
          </a:xfrm>
          <a:prstGeom prst="rect">
            <a:avLst/>
          </a:prstGeom>
        </p:spPr>
      </p:pic>
      <p:pic>
        <p:nvPicPr>
          <p:cNvPr id="8" name="Obraz 7" descr="Obraz zawierający tekst, Czcionka, zrzut ekranu, Grafika&#10;&#10;Zawartość wygenerowana przez AI może być niepoprawna.">
            <a:extLst>
              <a:ext uri="{FF2B5EF4-FFF2-40B4-BE49-F238E27FC236}">
                <a16:creationId xmlns:a16="http://schemas.microsoft.com/office/drawing/2014/main" id="{6E5C99B7-7F2A-46FA-5642-BBB5D8D349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0172" y="-1262835"/>
            <a:ext cx="6185964" cy="4378664"/>
          </a:xfrm>
          <a:prstGeom prst="rect">
            <a:avLst/>
          </a:prstGeom>
        </p:spPr>
      </p:pic>
    </p:spTree>
    <p:extLst>
      <p:ext uri="{BB962C8B-B14F-4D97-AF65-F5344CB8AC3E}">
        <p14:creationId xmlns:p14="http://schemas.microsoft.com/office/powerpoint/2010/main" val="2495922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0AC16C7-D1A6-1079-9858-8F78F7F99706}"/>
              </a:ext>
            </a:extLst>
          </p:cNvPr>
          <p:cNvSpPr>
            <a:spLocks noGrp="1"/>
          </p:cNvSpPr>
          <p:nvPr>
            <p:ph type="title"/>
          </p:nvPr>
        </p:nvSpPr>
        <p:spPr/>
        <p:txBody>
          <a:bodyPr>
            <a:normAutofit/>
          </a:bodyPr>
          <a:lstStyle/>
          <a:p>
            <a:r>
              <a:rPr lang="en-US" sz="4000" b="1" dirty="0">
                <a:solidFill>
                  <a:schemeClr val="bg1"/>
                </a:solidFill>
              </a:rPr>
              <a:t>Screening of the film “I am Erasmus” </a:t>
            </a:r>
            <a:endParaRPr lang="pl-PL" sz="4000" dirty="0">
              <a:solidFill>
                <a:schemeClr val="bg1"/>
              </a:solidFill>
            </a:endParaRPr>
          </a:p>
        </p:txBody>
      </p:sp>
      <p:sp>
        <p:nvSpPr>
          <p:cNvPr id="3" name="Symbol zastępczy zawartości 2">
            <a:extLst>
              <a:ext uri="{FF2B5EF4-FFF2-40B4-BE49-F238E27FC236}">
                <a16:creationId xmlns:a16="http://schemas.microsoft.com/office/drawing/2014/main" id="{E346DAC1-15F1-1C48-FE4C-A02BF3F40A82}"/>
              </a:ext>
            </a:extLst>
          </p:cNvPr>
          <p:cNvSpPr>
            <a:spLocks noGrp="1"/>
          </p:cNvSpPr>
          <p:nvPr>
            <p:ph idx="1"/>
          </p:nvPr>
        </p:nvSpPr>
        <p:spPr>
          <a:xfrm>
            <a:off x="7761625" y="3146308"/>
            <a:ext cx="4046034" cy="3283067"/>
          </a:xfrm>
        </p:spPr>
        <p:txBody>
          <a:bodyPr>
            <a:normAutofit/>
          </a:bodyPr>
          <a:lstStyle/>
          <a:p>
            <a:pPr marL="0" indent="0">
              <a:buNone/>
            </a:pPr>
            <a:r>
              <a:rPr lang="en-US" sz="2200" dirty="0">
                <a:solidFill>
                  <a:schemeClr val="bg1"/>
                </a:solidFill>
              </a:rPr>
              <a:t>A screening of a film showing the story of a student participating in an exchange program. It was accompanied by a discussion panel with the director and program participants, which allowed for an exchange of experiences and reflections.</a:t>
            </a:r>
            <a:endParaRPr lang="pl-PL" sz="2200" dirty="0">
              <a:solidFill>
                <a:schemeClr val="bg1"/>
              </a:solidFill>
            </a:endParaRPr>
          </a:p>
        </p:txBody>
      </p:sp>
      <p:pic>
        <p:nvPicPr>
          <p:cNvPr id="4" name="Obraz 3" descr="Bilety24 – Jestem Erasmusem (Ufna Miłość) - spotkanie z twórcami, Kielce">
            <a:extLst>
              <a:ext uri="{FF2B5EF4-FFF2-40B4-BE49-F238E27FC236}">
                <a16:creationId xmlns:a16="http://schemas.microsoft.com/office/drawing/2014/main" id="{F0B3B717-F59C-AA11-513F-F3313A73EFA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97001" y="428625"/>
            <a:ext cx="1783715" cy="2524125"/>
          </a:xfrm>
          <a:prstGeom prst="rect">
            <a:avLst/>
          </a:prstGeom>
          <a:noFill/>
          <a:ln>
            <a:noFill/>
          </a:ln>
        </p:spPr>
      </p:pic>
      <p:pic>
        <p:nvPicPr>
          <p:cNvPr id="5" name="Obraz 4" descr="Obraz zawierający ubrania, osoba, ściana, w pomieszczeniu&#10;&#10;Zawartość wygenerowana przez AI może być niepoprawna.">
            <a:extLst>
              <a:ext uri="{FF2B5EF4-FFF2-40B4-BE49-F238E27FC236}">
                <a16:creationId xmlns:a16="http://schemas.microsoft.com/office/drawing/2014/main" id="{4F52A639-B495-497C-234C-0212835086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341" y="1422273"/>
            <a:ext cx="6929018" cy="4638095"/>
          </a:xfrm>
          <a:prstGeom prst="rect">
            <a:avLst/>
          </a:prstGeom>
          <a:noFill/>
          <a:ln>
            <a:noFill/>
          </a:ln>
        </p:spPr>
      </p:pic>
      <p:pic>
        <p:nvPicPr>
          <p:cNvPr id="6" name="Obraz 5" descr="Obraz zawierający tekst, Czcionka, zrzut ekranu, Grafika&#10;&#10;Zawartość wygenerowana przez AI może być niepoprawna.">
            <a:extLst>
              <a:ext uri="{FF2B5EF4-FFF2-40B4-BE49-F238E27FC236}">
                <a16:creationId xmlns:a16="http://schemas.microsoft.com/office/drawing/2014/main" id="{0AC5FF06-6ACE-4F17-3871-82FACE7EB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954" y="6157827"/>
            <a:ext cx="3003395" cy="670095"/>
          </a:xfrm>
          <a:prstGeom prst="rect">
            <a:avLst/>
          </a:prstGeom>
        </p:spPr>
      </p:pic>
      <p:pic>
        <p:nvPicPr>
          <p:cNvPr id="9" name="Obraz 8" descr="Obraz zawierający tekst, Czcionka, zrzut ekranu, Grafika&#10;&#10;Zawartość wygenerowana przez AI może być niepoprawna.">
            <a:extLst>
              <a:ext uri="{FF2B5EF4-FFF2-40B4-BE49-F238E27FC236}">
                <a16:creationId xmlns:a16="http://schemas.microsoft.com/office/drawing/2014/main" id="{E211793D-C177-02FB-C1BC-6F80D9FBC4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611" y="4619922"/>
            <a:ext cx="5292033" cy="3745905"/>
          </a:xfrm>
          <a:prstGeom prst="rect">
            <a:avLst/>
          </a:prstGeom>
        </p:spPr>
      </p:pic>
    </p:spTree>
    <p:extLst>
      <p:ext uri="{BB962C8B-B14F-4D97-AF65-F5344CB8AC3E}">
        <p14:creationId xmlns:p14="http://schemas.microsoft.com/office/powerpoint/2010/main" val="1309725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A6B2FA1-972F-ADE4-7C97-878009B5021C}"/>
              </a:ext>
            </a:extLst>
          </p:cNvPr>
          <p:cNvSpPr>
            <a:spLocks noGrp="1"/>
          </p:cNvSpPr>
          <p:nvPr>
            <p:ph type="title"/>
          </p:nvPr>
        </p:nvSpPr>
        <p:spPr>
          <a:xfrm>
            <a:off x="762000" y="1138036"/>
            <a:ext cx="9058195" cy="1048901"/>
          </a:xfrm>
        </p:spPr>
        <p:txBody>
          <a:bodyPr anchor="t">
            <a:normAutofit/>
          </a:bodyPr>
          <a:lstStyle/>
          <a:p>
            <a:r>
              <a:rPr lang="pl-PL" sz="4000" b="1" dirty="0">
                <a:solidFill>
                  <a:schemeClr val="bg1"/>
                </a:solidFill>
              </a:rPr>
              <a:t>Winter Party</a:t>
            </a:r>
            <a:endParaRPr lang="pl-PL" sz="4000" dirty="0">
              <a:solidFill>
                <a:schemeClr val="bg1"/>
              </a:solidFill>
            </a:endParaRPr>
          </a:p>
        </p:txBody>
      </p:sp>
      <p:cxnSp>
        <p:nvCxnSpPr>
          <p:cNvPr id="28" name="Straight Connector 2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Obraz 4" descr="Obraz zawierający w pomieszczeniu, sztuka, aranżacja wnętrz, czerwony&#10;&#10;Zawartość wygenerowana przez AI może być niepoprawna.">
            <a:extLst>
              <a:ext uri="{FF2B5EF4-FFF2-40B4-BE49-F238E27FC236}">
                <a16:creationId xmlns:a16="http://schemas.microsoft.com/office/drawing/2014/main" id="{B43CCC89-07BB-8863-1A9D-215EFA9F4B69}"/>
              </a:ext>
            </a:extLst>
          </p:cNvPr>
          <p:cNvPicPr>
            <a:picLocks noChangeAspect="1"/>
          </p:cNvPicPr>
          <p:nvPr/>
        </p:nvPicPr>
        <p:blipFill>
          <a:blip r:embed="rId2" cstate="print">
            <a:extLst>
              <a:ext uri="{28A0092B-C50C-407E-A947-70E740481C1C}">
                <a14:useLocalDpi xmlns:a14="http://schemas.microsoft.com/office/drawing/2010/main" val="0"/>
              </a:ext>
            </a:extLst>
          </a:blip>
          <a:srcRect r="16528" b="1"/>
          <a:stretch>
            <a:fillRect/>
          </a:stretch>
        </p:blipFill>
        <p:spPr bwMode="auto">
          <a:xfrm rot="5400000">
            <a:off x="680083" y="2582887"/>
            <a:ext cx="3585950" cy="3221983"/>
          </a:xfrm>
          <a:prstGeom prst="rect">
            <a:avLst/>
          </a:prstGeom>
          <a:noFill/>
        </p:spPr>
      </p:pic>
      <p:pic>
        <p:nvPicPr>
          <p:cNvPr id="4" name="Obraz 3" descr="Obraz zawierający w pomieszczeniu, ściana, święta, podłoga&#10;&#10;Zawartość wygenerowana przez AI może być niepoprawna.">
            <a:extLst>
              <a:ext uri="{FF2B5EF4-FFF2-40B4-BE49-F238E27FC236}">
                <a16:creationId xmlns:a16="http://schemas.microsoft.com/office/drawing/2014/main" id="{14B1B356-D82D-E0CA-E1C7-E358AAD48F96}"/>
              </a:ext>
            </a:extLst>
          </p:cNvPr>
          <p:cNvPicPr>
            <a:picLocks noChangeAspect="1"/>
          </p:cNvPicPr>
          <p:nvPr/>
        </p:nvPicPr>
        <p:blipFill>
          <a:blip r:embed="rId3" cstate="print">
            <a:extLst>
              <a:ext uri="{28A0092B-C50C-407E-A947-70E740481C1C}">
                <a14:useLocalDpi xmlns:a14="http://schemas.microsoft.com/office/drawing/2010/main" val="0"/>
              </a:ext>
            </a:extLst>
          </a:blip>
          <a:srcRect r="14204" b="-3"/>
          <a:stretch>
            <a:fillRect/>
          </a:stretch>
        </p:blipFill>
        <p:spPr bwMode="auto">
          <a:xfrm rot="5400000">
            <a:off x="3925592" y="2626478"/>
            <a:ext cx="3585950" cy="3134800"/>
          </a:xfrm>
          <a:prstGeom prst="rect">
            <a:avLst/>
          </a:prstGeom>
          <a:noFill/>
        </p:spPr>
      </p:pic>
      <p:sp>
        <p:nvSpPr>
          <p:cNvPr id="3" name="Symbol zastępczy zawartości 2">
            <a:extLst>
              <a:ext uri="{FF2B5EF4-FFF2-40B4-BE49-F238E27FC236}">
                <a16:creationId xmlns:a16="http://schemas.microsoft.com/office/drawing/2014/main" id="{CE70AF4D-E2A0-F527-F227-70A7F6DDE1F6}"/>
              </a:ext>
            </a:extLst>
          </p:cNvPr>
          <p:cNvSpPr>
            <a:spLocks noGrp="1"/>
          </p:cNvSpPr>
          <p:nvPr>
            <p:ph idx="1"/>
          </p:nvPr>
        </p:nvSpPr>
        <p:spPr>
          <a:xfrm>
            <a:off x="7890387" y="2321168"/>
            <a:ext cx="3408983" cy="3821215"/>
          </a:xfrm>
        </p:spPr>
        <p:txBody>
          <a:bodyPr>
            <a:normAutofit/>
          </a:bodyPr>
          <a:lstStyle/>
          <a:p>
            <a:pPr marL="0" indent="0">
              <a:buNone/>
            </a:pPr>
            <a:r>
              <a:rPr lang="en-US" sz="2200" dirty="0">
                <a:solidFill>
                  <a:schemeClr val="bg1"/>
                </a:solidFill>
              </a:rPr>
              <a:t>A winter integration party for Polish and foreign students. It is a time for having fun together, exchanging experiences, and building international friendships.</a:t>
            </a:r>
            <a:endParaRPr lang="pl-PL" sz="2200" dirty="0">
              <a:solidFill>
                <a:schemeClr val="bg1"/>
              </a:solidFill>
            </a:endParaRPr>
          </a:p>
        </p:txBody>
      </p:sp>
      <p:pic>
        <p:nvPicPr>
          <p:cNvPr id="6" name="Obraz 5" descr="Obraz zawierający tekst, Czcionka, zrzut ekranu, Grafika&#10;&#10;Zawartość wygenerowana przez AI może być niepoprawna.">
            <a:extLst>
              <a:ext uri="{FF2B5EF4-FFF2-40B4-BE49-F238E27FC236}">
                <a16:creationId xmlns:a16="http://schemas.microsoft.com/office/drawing/2014/main" id="{78E136D8-57BF-75CB-EBB2-670061B3C5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556" y="6142383"/>
            <a:ext cx="3003395" cy="670095"/>
          </a:xfrm>
          <a:prstGeom prst="rect">
            <a:avLst/>
          </a:prstGeom>
        </p:spPr>
      </p:pic>
      <p:pic>
        <p:nvPicPr>
          <p:cNvPr id="9" name="Obraz 8" descr="Obraz zawierający tekst, Czcionka, zrzut ekranu, Grafika&#10;&#10;Zawartość wygenerowana przez AI może być niepoprawna.">
            <a:extLst>
              <a:ext uri="{FF2B5EF4-FFF2-40B4-BE49-F238E27FC236}">
                <a16:creationId xmlns:a16="http://schemas.microsoft.com/office/drawing/2014/main" id="{A6A6385C-B154-6D5A-814C-AD78BAC64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5707" y="-970156"/>
            <a:ext cx="6061379" cy="4290478"/>
          </a:xfrm>
          <a:prstGeom prst="rect">
            <a:avLst/>
          </a:prstGeom>
        </p:spPr>
      </p:pic>
    </p:spTree>
    <p:extLst>
      <p:ext uri="{BB962C8B-B14F-4D97-AF65-F5344CB8AC3E}">
        <p14:creationId xmlns:p14="http://schemas.microsoft.com/office/powerpoint/2010/main" val="804876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Rectangle 23">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3" descr="Obraz zawierający ubrania, w pomieszczeniu, osoba, tablica suchościeralna biała&#10;&#10;Zawartość wygenerowana przez AI może być niepoprawna.">
            <a:extLst>
              <a:ext uri="{FF2B5EF4-FFF2-40B4-BE49-F238E27FC236}">
                <a16:creationId xmlns:a16="http://schemas.microsoft.com/office/drawing/2014/main" id="{939D9257-8C23-9DE3-8E6D-A49374133B2F}"/>
              </a:ext>
            </a:extLst>
          </p:cNvPr>
          <p:cNvPicPr>
            <a:picLocks noChangeAspect="1"/>
          </p:cNvPicPr>
          <p:nvPr/>
        </p:nvPicPr>
        <p:blipFill>
          <a:blip r:embed="rId2" cstate="print">
            <a:extLst>
              <a:ext uri="{28A0092B-C50C-407E-A947-70E740481C1C}">
                <a14:useLocalDpi xmlns:a14="http://schemas.microsoft.com/office/drawing/2010/main" val="0"/>
              </a:ext>
            </a:extLst>
          </a:blip>
          <a:srcRect t="28769" r="-2" b="2515"/>
          <a:stretch>
            <a:fillRect/>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5" name="Obraz 4" descr="Obraz zawierający ubrania, osoba, człowiek, w pomieszczeniu&#10;&#10;Zawartość wygenerowana przez AI może być niepoprawna.">
            <a:extLst>
              <a:ext uri="{FF2B5EF4-FFF2-40B4-BE49-F238E27FC236}">
                <a16:creationId xmlns:a16="http://schemas.microsoft.com/office/drawing/2014/main" id="{FC3F6388-D3DE-4703-EB72-01E64735383A}"/>
              </a:ext>
            </a:extLst>
          </p:cNvPr>
          <p:cNvPicPr>
            <a:picLocks noChangeAspect="1"/>
          </p:cNvPicPr>
          <p:nvPr/>
        </p:nvPicPr>
        <p:blipFill>
          <a:blip r:embed="rId3" cstate="print">
            <a:extLst>
              <a:ext uri="{28A0092B-C50C-407E-A947-70E740481C1C}">
                <a14:useLocalDpi xmlns:a14="http://schemas.microsoft.com/office/drawing/2010/main" val="0"/>
              </a:ext>
            </a:extLst>
          </a:blip>
          <a:srcRect t="23464" r="-2" b="7819"/>
          <a:stretch>
            <a:fillRect/>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p:spPr>
      </p:pic>
      <p:sp useBgFill="1">
        <p:nvSpPr>
          <p:cNvPr id="26" name="Freeform: Shape 25">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ytuł 1">
            <a:extLst>
              <a:ext uri="{FF2B5EF4-FFF2-40B4-BE49-F238E27FC236}">
                <a16:creationId xmlns:a16="http://schemas.microsoft.com/office/drawing/2014/main" id="{1DCEE502-D6E6-38BE-8624-8A6920B38A76}"/>
              </a:ext>
            </a:extLst>
          </p:cNvPr>
          <p:cNvSpPr>
            <a:spLocks noGrp="1"/>
          </p:cNvSpPr>
          <p:nvPr>
            <p:ph type="title"/>
          </p:nvPr>
        </p:nvSpPr>
        <p:spPr>
          <a:xfrm>
            <a:off x="448056" y="859536"/>
            <a:ext cx="4832802" cy="1243584"/>
          </a:xfrm>
        </p:spPr>
        <p:txBody>
          <a:bodyPr>
            <a:normAutofit/>
          </a:bodyPr>
          <a:lstStyle/>
          <a:p>
            <a:r>
              <a:rPr lang="pl-PL" sz="4000" b="1" dirty="0" err="1">
                <a:solidFill>
                  <a:schemeClr val="bg1"/>
                </a:solidFill>
              </a:rPr>
              <a:t>Farewell</a:t>
            </a:r>
            <a:r>
              <a:rPr lang="pl-PL" sz="4000" b="1" dirty="0">
                <a:solidFill>
                  <a:schemeClr val="bg1"/>
                </a:solidFill>
              </a:rPr>
              <a:t> Meeting</a:t>
            </a:r>
            <a:endParaRPr lang="pl-PL" sz="4000" dirty="0">
              <a:solidFill>
                <a:schemeClr val="bg1"/>
              </a:solidFill>
            </a:endParaRPr>
          </a:p>
        </p:txBody>
      </p:sp>
      <p:sp>
        <p:nvSpPr>
          <p:cNvPr id="30" name="Rectangle 29">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2" name="Rectangle 3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ymbol zastępczy zawartości 2">
            <a:extLst>
              <a:ext uri="{FF2B5EF4-FFF2-40B4-BE49-F238E27FC236}">
                <a16:creationId xmlns:a16="http://schemas.microsoft.com/office/drawing/2014/main" id="{287E32BD-7C3D-3B58-630E-B5973E7F04F4}"/>
              </a:ext>
            </a:extLst>
          </p:cNvPr>
          <p:cNvSpPr>
            <a:spLocks noGrp="1"/>
          </p:cNvSpPr>
          <p:nvPr>
            <p:ph idx="1"/>
          </p:nvPr>
        </p:nvSpPr>
        <p:spPr>
          <a:xfrm>
            <a:off x="448056" y="2512611"/>
            <a:ext cx="4832803" cy="3664351"/>
          </a:xfrm>
        </p:spPr>
        <p:txBody>
          <a:bodyPr>
            <a:normAutofit/>
          </a:bodyPr>
          <a:lstStyle/>
          <a:p>
            <a:pPr marL="0" indent="0">
              <a:buNone/>
            </a:pPr>
            <a:r>
              <a:rPr lang="en-US" sz="2200" dirty="0">
                <a:solidFill>
                  <a:schemeClr val="bg1"/>
                </a:solidFill>
              </a:rPr>
              <a:t> A meeting at the end of the semester, during which students reminisce about their shared experiences. It is also a moment of official farewell.</a:t>
            </a:r>
            <a:endParaRPr lang="pl-PL" sz="2200" dirty="0">
              <a:solidFill>
                <a:schemeClr val="bg1"/>
              </a:solidFill>
            </a:endParaRPr>
          </a:p>
        </p:txBody>
      </p:sp>
      <p:pic>
        <p:nvPicPr>
          <p:cNvPr id="6" name="Obraz 5" descr="Obraz zawierający tekst, Czcionka, zrzut ekranu, Grafika&#10;&#10;Zawartość wygenerowana przez AI może być niepoprawna.">
            <a:extLst>
              <a:ext uri="{FF2B5EF4-FFF2-40B4-BE49-F238E27FC236}">
                <a16:creationId xmlns:a16="http://schemas.microsoft.com/office/drawing/2014/main" id="{CE0DD1DA-AFC8-D1CF-29C6-96D85F48EE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05" y="6141677"/>
            <a:ext cx="3003395" cy="670095"/>
          </a:xfrm>
          <a:prstGeom prst="rect">
            <a:avLst/>
          </a:prstGeom>
        </p:spPr>
      </p:pic>
      <p:pic>
        <p:nvPicPr>
          <p:cNvPr id="9" name="Obraz 8" descr="Obraz zawierający tekst, Czcionka, zrzut ekranu, Grafika&#10;&#10;Zawartość wygenerowana przez AI może być niepoprawna.">
            <a:extLst>
              <a:ext uri="{FF2B5EF4-FFF2-40B4-BE49-F238E27FC236}">
                <a16:creationId xmlns:a16="http://schemas.microsoft.com/office/drawing/2014/main" id="{31877921-E0F2-84CE-6AD3-1600E4AB5C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553" y="-1531109"/>
            <a:ext cx="6250427" cy="4424293"/>
          </a:xfrm>
          <a:prstGeom prst="rect">
            <a:avLst/>
          </a:prstGeom>
        </p:spPr>
      </p:pic>
    </p:spTree>
    <p:extLst>
      <p:ext uri="{BB962C8B-B14F-4D97-AF65-F5344CB8AC3E}">
        <p14:creationId xmlns:p14="http://schemas.microsoft.com/office/powerpoint/2010/main" val="1789227632"/>
      </p:ext>
    </p:extLst>
  </p:cSld>
  <p:clrMapOvr>
    <a:masterClrMapping/>
  </p:clrMapOvr>
</p:sld>
</file>

<file path=ppt/theme/theme1.xml><?xml version="1.0" encoding="utf-8"?>
<a:theme xmlns:a="http://schemas.openxmlformats.org/drawingml/2006/main" name="Motyw pakietu Office">
  <a:themeElements>
    <a:clrScheme name="Niestandardowy 3">
      <a:dk1>
        <a:sysClr val="windowText" lastClr="000000"/>
      </a:dk1>
      <a:lt1>
        <a:sysClr val="window" lastClr="FFFFFF"/>
      </a:lt1>
      <a:dk2>
        <a:srgbClr val="0E2841"/>
      </a:dk2>
      <a:lt2>
        <a:srgbClr val="E8E8E8"/>
      </a:lt2>
      <a:accent1>
        <a:srgbClr val="156082"/>
      </a:accent1>
      <a:accent2>
        <a:srgbClr val="D0D0D0"/>
      </a:accent2>
      <a:accent3>
        <a:srgbClr val="D0D0D0"/>
      </a:accent3>
      <a:accent4>
        <a:srgbClr val="D0D0D0"/>
      </a:accent4>
      <a:accent5>
        <a:srgbClr val="D0D0D0"/>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456</TotalTime>
  <Words>517</Words>
  <Application>Microsoft Office PowerPoint</Application>
  <PresentationFormat>Panoramiczny</PresentationFormat>
  <Paragraphs>32</Paragraphs>
  <Slides>15</Slides>
  <Notes>2</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15</vt:i4>
      </vt:variant>
    </vt:vector>
  </HeadingPairs>
  <TitlesOfParts>
    <vt:vector size="20" baseType="lpstr">
      <vt:lpstr>Aptos</vt:lpstr>
      <vt:lpstr>Aptos Display</vt:lpstr>
      <vt:lpstr>Arial</vt:lpstr>
      <vt:lpstr>Calibri</vt:lpstr>
      <vt:lpstr>Motyw pakietu Office</vt:lpstr>
      <vt:lpstr>Welcome Meeting</vt:lpstr>
      <vt:lpstr>Workshops on intercultural communication as part of Erasmus training </vt:lpstr>
      <vt:lpstr>Orientation Days</vt:lpstr>
      <vt:lpstr>It's Worth Being the Best” Competition </vt:lpstr>
      <vt:lpstr>Exhibition “Treasures of Erasmus”</vt:lpstr>
      <vt:lpstr>Spanish Corner at BKM </vt:lpstr>
      <vt:lpstr>Screening of the film “I am Erasmus” </vt:lpstr>
      <vt:lpstr>Winter Party</vt:lpstr>
      <vt:lpstr>Farewell Meeting</vt:lpstr>
      <vt:lpstr>Prezentacja programu PowerPoint</vt:lpstr>
      <vt:lpstr>Workshops on intercultural communication as part of Erasmus training</vt:lpstr>
      <vt:lpstr>Erasmus Day and board games </vt:lpstr>
      <vt:lpstr>Staff Week</vt:lpstr>
      <vt:lpstr>Workshops for students qualified to study or do an internship abroad</vt:lpstr>
      <vt:lpstr>Buddy Program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Stanisława Filip</dc:creator>
  <cp:lastModifiedBy>Stanisława Filip</cp:lastModifiedBy>
  <cp:revision>14</cp:revision>
  <dcterms:created xsi:type="dcterms:W3CDTF">2025-08-22T10:42:19Z</dcterms:created>
  <dcterms:modified xsi:type="dcterms:W3CDTF">2025-09-05T09:54:11Z</dcterms:modified>
</cp:coreProperties>
</file>