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B86"/>
    <a:srgbClr val="CF4949"/>
    <a:srgbClr val="DC0E0E"/>
    <a:srgbClr val="CB3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E0D47-2745-4552-8E31-FE1FBEE5B70A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8EC19-89F1-48AB-BE6B-8D5FC68DFF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627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32A07-82CE-4F4F-A27F-AB17CDB898A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156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32A07-82CE-4F4F-A27F-AB17CDB898A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66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34B78E-BACB-3CD7-E766-266885DF4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288B205-EC82-49E9-5970-13254DC6E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344105-0856-0B37-4A52-0088E5C3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28EA565-26E1-10C6-92AC-48B4C720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058158-4EF3-28DE-E70E-12A88373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54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330296-7488-2E80-43B6-48D975C0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A412B3E-4C2D-C2D6-F85D-0BE84AED8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303B5B-7D1A-A4E5-CA73-E788DEBB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65FF5C-334E-5382-4C32-054A08CD1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9F0A62-7B03-905F-9C0F-D6E01404C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728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2058CDC-F15E-2014-8B9B-71A453614F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37B8488-F359-A815-4C08-3339B027C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A189C85-45CE-8725-C72D-18E8FB3CA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0AB016B-75B0-CFA8-B264-CA93B481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2E4DDB-85DD-F81F-AF26-2D2D9B8C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277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1482FE-9AAB-3FF4-2B65-B3AB4422D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635324B-9D97-F072-9D10-DCC65A411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1982B9B-3808-0EEE-FB90-CCC6DF4B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0CC9381-0C03-009A-6115-FB6D3391D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FEAADB-500D-B7F2-6827-FA5384A86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233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9E1944-7F5F-7068-7263-E5E4220EE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41347F-7163-6BDB-491F-9875F05B3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09C2D4-2B56-72A9-7352-10329776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65D35B-52B8-6E80-A1F1-BCC75E55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2C008C-55D7-A3FB-C9D2-7B9C9DC6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467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5281C0-ED24-5D83-1A57-C31B95D9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6BF3451-5606-F605-5BA3-AF625448C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DF1F1D-8A8F-A207-BE6A-759FAE8D6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A23740-27A2-57AA-2D4A-A27C7634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770A9D-C599-988A-CE20-E690388C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411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D78C3F-622A-7423-DC65-7517802F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E948F6-0D87-4831-0CA7-9DC824347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56E004D-83FF-E88E-83AB-699475FE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6DCD6B9-B26B-0B56-72C9-9C1301B9D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5F18E5E-2E7A-F483-3375-C616E850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78A00D3-E752-530A-43F6-3151DF44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754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008E30-6EDE-AD1E-D52C-331959C8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47A3872-8A44-97CD-5BCF-2149FB1E0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7D19A67-B3D7-41FB-C99B-D3442EE32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603450A-4D67-C70E-C899-90E39917C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E52D26B-13E9-D8D8-3A26-651D1563C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6509D0F-5E6B-9FCC-FB34-5840D6B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0870E60-F94C-C3D2-C70A-C8E08BE6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4EA5A97-DCF6-48B2-4A05-629A2C23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7648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677453-258B-C0A1-17F0-54A5D9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0FCC6D9-DB8C-9820-7DEA-68134FA4B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AA25034-25CD-840D-A0B0-DC3BB089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4461BE3-4544-F564-21D1-CA76F893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111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8DBEE5F-7C24-0ADA-A1E9-E435744C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7BBE5C5-7801-93B0-FA76-FAC92589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01F3E87-B833-1D71-9BB7-BF1DF98D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7231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58F9AF-E0B5-8DBB-0935-C444E8728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003A33-3DE1-9DA2-7562-8AC2BEE4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C6352E8-5D62-0FBB-09CC-FEF60CFEE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11305F-E930-9D65-6A26-13F7640F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CBF57F-D664-0493-EB22-83AF36963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ECB0FAD-89AD-3B1A-4B7D-A8555C2F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28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0C93EB-A9E7-F420-D3FB-13F5C19A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32D92D-9B13-D377-C826-901ABD486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97819D-1D04-A2F9-9BAA-18F9EF934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6E80F8-E1E1-899C-5B85-70F6C1902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3F21BD-C4BD-C373-07F8-19518230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4569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52A844-B44E-2AEB-432E-A0273674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D387FEA-977E-444C-87ED-6253072A6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1B827F3-C7EE-353E-C792-F859E4223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4279A1C-0311-2776-3B6C-D8E751081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77D7CFA-F4D1-25C1-DE69-50E38EFA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9B8912-9500-C004-7A3C-3DCBDBFA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684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BD18D2-F7E3-2F3F-2746-DB73E54C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91246B0-1E8A-81F1-3035-78EA35152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A073EE4-0DDF-8C8D-80E8-3A8C803A9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86E622-1A7A-47F1-8BE6-59E81C14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6AEFA05-15A3-247A-25E6-D559DA8A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2895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8AF7B8-3A10-8969-B202-CE4EF206F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DE93051-8ABF-E3F2-0BCC-80FC724D5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635A5B4-AC5B-7F16-8497-66776B5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4DCDC4-F166-582E-ABF9-261A9CA9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EB2E89-5796-8EA8-808B-60D7B9FC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6470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D09E5-F770-189B-004A-8AFB2071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D10406-BD50-FC42-43D9-98572ECCC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06C8B9-8172-F338-377C-7BB6265A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1847262-659E-15BF-D02F-CE2B0C2A2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BC2ED4-5C09-B57C-9FB6-43F27152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88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453F75-E5AF-864E-C398-90FF143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96C952-11B1-4C7C-5B2A-299B8D248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B168442-8897-4B22-173D-63E6630EE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46C8660-B842-73F9-AA8B-02168D2AB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8B18B53-C225-5FA5-C3AC-4C04A8343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3C0E715-88B7-E670-EA26-E10058E0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592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020592-EE94-D345-BCCD-99DFC4E4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C4A53BF-57D5-C5F9-AFC4-4DAED9AF5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6817A84-7A92-42C3-55AC-9B2C3D6B3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C69B573-7BCD-9E38-9FAA-916B98933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80FBA9F-EDFC-DCF1-8BF9-17D38894F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C491F12-B5D1-6B26-5AF0-B6A6FA991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2889F68-3976-83CF-6AC4-9069D28FF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58B7764-D9D9-391B-47F4-A4AE65BF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86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C66463-F0FB-A3FE-AEAD-71EAEA7FB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B75AC44-86D0-6D03-1754-784E08021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7E0BBCF-44D5-2C5F-1874-F03739FF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31420F5-FE27-67F5-471A-6E551F65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36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1E39979-69F7-A1A2-FFA6-FA007337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6BCD01B-3B5E-88E7-4A85-0275299B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CCD0DA-F87D-37AF-9AFA-849184211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826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037920-7A03-8D50-3E80-E6B017DDC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76E22F-78A8-F58B-5C75-E48873BE6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CA72CD7-5816-C98F-FAAE-5F0E2DF48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7B5402B-4BB6-25D1-B94B-A3C7146B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AEF291A-A9E5-9ECF-7787-4E4E3647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BE533C3-DC92-0653-8AB7-7FCC00BD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329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8CA944-15CD-5692-2CA3-6E7DE2B3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7768BB8-A332-66BE-DDBF-72D65097C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8B0DF0F-FAD1-49C9-0E12-2581E8554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BA6A44-DF31-5778-9141-4AD8D475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E65E796-DA10-86DA-A39A-C7AA95886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A6C0929-FCDB-9E6D-15C3-5EF715C94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843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B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CCF5AB8-B81E-D285-7525-2332C5A32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82655EC-301D-143F-AAFD-827D22050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DA710D-2E10-E7BA-8E8F-537B8FC79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A969D2-E941-46CB-93E7-071E909A49B9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E51EFBB-867A-E41C-7A87-1BC0C34AA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EBA840-B469-7C34-8049-00A943E17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FC538-05C2-4719-ABB0-88222CDC60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309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B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1890849-C99C-1B43-72A6-8B3CF26A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AD6F02-2F0D-0A11-FAE4-1FB63FE9B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CD34FD-32C4-2CFD-1F95-6385C2714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BB909A-79AE-46E3-BB75-B81D277E9EE4}" type="datetimeFigureOut">
              <a:rPr lang="pl-PL" smtClean="0"/>
              <a:t>05.09.2025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15D7CE2-ADDB-70F4-087D-D18852DB3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377848-D982-6920-3F71-0C99C9854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EBE417-0B57-4782-883D-C5511497F5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30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01FF744-D385-8900-BEDF-6FB74962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4000" b="1" dirty="0" err="1">
                <a:solidFill>
                  <a:schemeClr val="bg1"/>
                </a:solidFill>
              </a:rPr>
              <a:t>Welcome</a:t>
            </a:r>
            <a:r>
              <a:rPr lang="pl-PL" sz="4000" b="1" dirty="0">
                <a:solidFill>
                  <a:schemeClr val="bg1"/>
                </a:solidFill>
              </a:rPr>
              <a:t> Meeting</a:t>
            </a:r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FD874B-C81D-796C-FDE0-488D4C45B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Spotkanie rozpoczynające semestr, wprowadzające nowych studentów w życie akademickie oraz możliwości jakie daje Erasmus. </a:t>
            </a:r>
          </a:p>
        </p:txBody>
      </p:sp>
      <p:pic>
        <p:nvPicPr>
          <p:cNvPr id="4" name="Obraz 3" descr="Obraz zawierający ubrania, w pomieszczeniu, osoba, krzesło&#10;&#10;Zawartość wygenerowana przez AI może być niepoprawna.">
            <a:extLst>
              <a:ext uri="{FF2B5EF4-FFF2-40B4-BE49-F238E27FC236}">
                <a16:creationId xmlns:a16="http://schemas.microsoft.com/office/drawing/2014/main" id="{8ACDE979-3A90-99E6-4418-8E69918FB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r="17415" b="2"/>
          <a:stretch>
            <a:fillRect/>
          </a:stretch>
        </p:blipFill>
        <p:spPr bwMode="auto"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pic>
        <p:nvPicPr>
          <p:cNvPr id="8" name="Obraz 7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B020A58B-2C00-3A73-DB09-089EC0E34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705" y="-1449658"/>
            <a:ext cx="6628520" cy="4691922"/>
          </a:xfrm>
          <a:prstGeom prst="rect">
            <a:avLst/>
          </a:prstGeom>
        </p:spPr>
      </p:pic>
      <p:pic>
        <p:nvPicPr>
          <p:cNvPr id="13" name="Obraz 12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31A67345-3D8A-E20D-48D0-D8291C569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" y="6154879"/>
            <a:ext cx="3093620" cy="6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19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CEDA856-37C4-0C64-B167-75F2262FCD9C}"/>
              </a:ext>
            </a:extLst>
          </p:cNvPr>
          <p:cNvSpPr txBox="1"/>
          <p:nvPr/>
        </p:nvSpPr>
        <p:spPr>
          <a:xfrm>
            <a:off x="7380409" y="743447"/>
            <a:ext cx="4517942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5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Zdjęcia do klipu wideo „Erasmus kręci!”</a:t>
            </a:r>
            <a:endParaRPr lang="en-US" sz="5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A9D1A03-E2F1-C8F0-D640-64D7EF9F033A}"/>
              </a:ext>
            </a:extLst>
          </p:cNvPr>
          <p:cNvSpPr txBox="1"/>
          <p:nvPr/>
        </p:nvSpPr>
        <p:spPr>
          <a:xfrm>
            <a:off x="7380408" y="4629234"/>
            <a:ext cx="3973386" cy="14853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2200" dirty="0">
                <a:solidFill>
                  <a:schemeClr val="bg1"/>
                </a:solidFill>
              </a:rPr>
              <a:t>Zdjęcia do filmu promującego program Erasmus, pokazujące jego najciekawsze aspekty.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7" name="Obraz 6" descr="Obraz zawierający ubrania, osoba, dżinsy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231B5B00-0AA0-465E-FA74-09E0A31C7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r="-1" b="-1"/>
          <a:stretch>
            <a:fillRect/>
          </a:stretch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pic>
        <p:nvPicPr>
          <p:cNvPr id="8" name="Obraz 7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802C55DE-E72E-9515-7FB0-EB6C05BCA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09" y="-1271239"/>
            <a:ext cx="5935348" cy="4201268"/>
          </a:xfrm>
          <a:prstGeom prst="rect">
            <a:avLst/>
          </a:prstGeom>
        </p:spPr>
      </p:pic>
      <p:pic>
        <p:nvPicPr>
          <p:cNvPr id="9" name="Obraz 8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56EF886F-A2C7-3AFF-3D85-0EADD5C83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08" y="6114553"/>
            <a:ext cx="3093620" cy="6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0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5FF846D-5D1A-29E3-9807-973354194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/>
            <a:r>
              <a:rPr lang="pl-PL" b="1" dirty="0">
                <a:solidFill>
                  <a:schemeClr val="bg1"/>
                </a:solidFill>
              </a:rPr>
              <a:t>Warsztaty dot. komunikacji międzykulturowej w ramach Erasmus szkoli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9E4A572-C70B-CADA-EA58-113B9C60E63F}"/>
              </a:ext>
            </a:extLst>
          </p:cNvPr>
          <p:cNvSpPr txBox="1"/>
          <p:nvPr/>
        </p:nvSpPr>
        <p:spPr>
          <a:xfrm>
            <a:off x="649195" y="3221162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200" dirty="0">
                <a:solidFill>
                  <a:schemeClr val="bg1"/>
                </a:solidFill>
              </a:rPr>
              <a:t>Szkolenie wspierające kadrę uczelni w pracy z obcokrajowcami. Uczestnicy zdobywają wiedzę, która ułatwia współpracę w międzynarodowym środowisku akademickim.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ubrania, Ludzka twarz, osob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1FA0A0A9-6952-375F-E424-21E7655FA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3" r="3" b="3"/>
          <a:stretch>
            <a:fillRect/>
          </a:stretch>
        </p:blipFill>
        <p:spPr>
          <a:xfrm>
            <a:off x="7863840" y="816774"/>
            <a:ext cx="4014216" cy="245478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4A5E563-79E4-5213-52D3-E71EE4E23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80" b="-3"/>
          <a:stretch>
            <a:fillRect/>
          </a:stretch>
        </p:blipFill>
        <p:spPr>
          <a:xfrm>
            <a:off x="7854667" y="3735701"/>
            <a:ext cx="4014274" cy="2454787"/>
          </a:xfrm>
          <a:prstGeom prst="rect">
            <a:avLst/>
          </a:prstGeom>
        </p:spPr>
      </p:pic>
      <p:pic>
        <p:nvPicPr>
          <p:cNvPr id="9" name="Obraz 8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2B2916EC-22D5-6B7B-D09D-A88C9DB49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87" y="4831270"/>
            <a:ext cx="4580513" cy="3242264"/>
          </a:xfrm>
          <a:prstGeom prst="rect">
            <a:avLst/>
          </a:prstGeom>
        </p:spPr>
      </p:pic>
      <p:pic>
        <p:nvPicPr>
          <p:cNvPr id="10" name="Obraz 9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81FFCBAA-ECA1-BC91-91D3-A4BEE1510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39" y="6082685"/>
            <a:ext cx="2789360" cy="6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43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D85F1B-3302-4DB9-81B1-038ADCE4D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5E80A5-09F0-2F46-5FC2-38F51423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915" y="3874590"/>
            <a:ext cx="4390586" cy="2094640"/>
          </a:xfrm>
        </p:spPr>
        <p:txBody>
          <a:bodyPr>
            <a:normAutofit/>
          </a:bodyPr>
          <a:lstStyle/>
          <a:p>
            <a:pPr lvl="0"/>
            <a:r>
              <a:rPr lang="pl-PL" sz="4000" b="1" dirty="0">
                <a:solidFill>
                  <a:schemeClr val="bg1"/>
                </a:solidFill>
              </a:rPr>
              <a:t>Erasmus Day i planszówki</a:t>
            </a:r>
            <a:r>
              <a:rPr lang="pl-PL" sz="4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Obraz 4" descr="Obraz zawierający w pomieszczeniu, regał na książki, książka, ubrania&#10;&#10;Zawartość wygenerowana przez AI może być niepoprawna.">
            <a:extLst>
              <a:ext uri="{FF2B5EF4-FFF2-40B4-BE49-F238E27FC236}">
                <a16:creationId xmlns:a16="http://schemas.microsoft.com/office/drawing/2014/main" id="{675E4965-8D99-518B-119C-D342DFCBA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4" b="11818"/>
          <a:stretch>
            <a:fillRect/>
          </a:stretch>
        </p:blipFill>
        <p:spPr bwMode="auto">
          <a:xfrm>
            <a:off x="20" y="10"/>
            <a:ext cx="6095980" cy="3175906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63795D5-59C9-4CEB-908B-0C94C88ECC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086"/>
          <a:stretch>
            <a:fillRect/>
          </a:stretch>
        </p:blipFill>
        <p:spPr>
          <a:xfrm>
            <a:off x="6096000" y="10"/>
            <a:ext cx="6096000" cy="3182262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238FE-F855-AFB7-3345-B4FAB7233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5707" y="3493827"/>
            <a:ext cx="5813948" cy="2856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Spotkanie integracyjne organizowane we współpracy z Kołem Naukowym Carbon. To forma budowania relacji między studentami poprzez wspólne gry, rozmowy i zabawę.</a:t>
            </a:r>
          </a:p>
        </p:txBody>
      </p:sp>
      <p:pic>
        <p:nvPicPr>
          <p:cNvPr id="6" name="Obraz 5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6FFE932B-9243-BB5D-41C4-7D6D4FE94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086" y="4441292"/>
            <a:ext cx="5494240" cy="3889035"/>
          </a:xfrm>
          <a:prstGeom prst="rect">
            <a:avLst/>
          </a:prstGeom>
        </p:spPr>
      </p:pic>
      <p:pic>
        <p:nvPicPr>
          <p:cNvPr id="9" name="Obraz 8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E1EFFE72-51A8-6885-3E89-707394AF9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10" y="6040696"/>
            <a:ext cx="3093620" cy="6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93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DF9C052-3EE0-1EEA-1562-AF4F9E74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pl-PL" sz="5600" b="1" dirty="0">
                <a:solidFill>
                  <a:schemeClr val="bg1"/>
                </a:solidFill>
              </a:rPr>
              <a:t>Staff </a:t>
            </a:r>
            <a:r>
              <a:rPr lang="pl-PL" sz="5600" b="1" dirty="0" err="1">
                <a:solidFill>
                  <a:schemeClr val="bg1"/>
                </a:solidFill>
              </a:rPr>
              <a:t>Week</a:t>
            </a:r>
            <a:endParaRPr lang="pl-PL" sz="56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ubrania, w pomieszczeniu, osoba, meble&#10;&#10;Zawartość wygenerowana przez AI może być niepoprawna.">
            <a:extLst>
              <a:ext uri="{FF2B5EF4-FFF2-40B4-BE49-F238E27FC236}">
                <a16:creationId xmlns:a16="http://schemas.microsoft.com/office/drawing/2014/main" id="{946B2157-3635-645B-557E-8335A267A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2"/>
          <a:stretch>
            <a:fillRect/>
          </a:stretch>
        </p:blipFill>
        <p:spPr bwMode="auto">
          <a:xfrm>
            <a:off x="279143" y="299508"/>
            <a:ext cx="5221625" cy="3010397"/>
          </a:xfrm>
          <a:prstGeom prst="rect">
            <a:avLst/>
          </a:prstGeom>
          <a:noFill/>
        </p:spPr>
      </p:pic>
      <p:pic>
        <p:nvPicPr>
          <p:cNvPr id="6" name="Obraz 5" descr="Obraz zawierający ubrania, osoba, w pomieszczeniu, ściana&#10;&#10;Zawartość wygenerowana przez AI może być niepoprawna.">
            <a:extLst>
              <a:ext uri="{FF2B5EF4-FFF2-40B4-BE49-F238E27FC236}">
                <a16:creationId xmlns:a16="http://schemas.microsoft.com/office/drawing/2014/main" id="{94A9C959-4863-4FF4-2268-64A8C838A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 b="543"/>
          <a:stretch>
            <a:fillRect/>
          </a:stretch>
        </p:blipFill>
        <p:spPr bwMode="auto">
          <a:xfrm>
            <a:off x="279143" y="3548095"/>
            <a:ext cx="5221625" cy="3010397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7B9501-889E-D5FA-AF95-D25C70E36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Tydzień wydarzeń dla pracowników uczelni partnerskich z zagranicy. Służy wymianie doświadczeń, prezentacji dobrych praktyk i rozwijaniu współpracy międzynarodowej.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D8350536-C13B-F530-C9F6-B40CBEE1E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14" y="-1446167"/>
            <a:ext cx="5647900" cy="3997802"/>
          </a:xfrm>
          <a:prstGeom prst="rect">
            <a:avLst/>
          </a:prstGeom>
        </p:spPr>
      </p:pic>
      <p:pic>
        <p:nvPicPr>
          <p:cNvPr id="9" name="Obraz 8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9A0E9F1F-C1E7-3D50-33FE-AB90CDCAB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107963"/>
            <a:ext cx="2939103" cy="6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38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13F216-A43E-F52A-3BBB-92936F50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147350"/>
            <a:ext cx="4922121" cy="3281650"/>
          </a:xfrm>
        </p:spPr>
        <p:txBody>
          <a:bodyPr anchor="b">
            <a:normAutofit/>
          </a:bodyPr>
          <a:lstStyle/>
          <a:p>
            <a:pPr lvl="0"/>
            <a:r>
              <a:rPr lang="pl-PL" b="1" dirty="0">
                <a:solidFill>
                  <a:schemeClr val="bg1"/>
                </a:solidFill>
              </a:rPr>
              <a:t>Warsztaty dla studentów zakwalifikowanych do wyjazdu na studia lub praktykę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325090-1679-B31E-F866-6B6DC5C19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3635829"/>
            <a:ext cx="4429050" cy="270470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Zajęcia przygotowujące do wyjazdu, obejmujące m.in. trening relokacyjny, budowanie marki osobistej, kurs j. angielskiego. Dzięki nim studenci zyskują pewność siebie i praktyczne umiejętności potrzebne za granicą.</a:t>
            </a:r>
          </a:p>
        </p:txBody>
      </p:sp>
      <p:pic>
        <p:nvPicPr>
          <p:cNvPr id="4" name="Obraz 3" descr="Obraz zawierający ubrania, osoba, człowiek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29DD37A6-062C-11EC-2300-5DCFF2E02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9" r="3" b="3"/>
          <a:stretch>
            <a:fillRect/>
          </a:stretch>
        </p:blipFill>
        <p:spPr bwMode="auto">
          <a:xfrm>
            <a:off x="5361386" y="875809"/>
            <a:ext cx="6222628" cy="5043096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az 4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287C2FCC-23E4-1C39-7CCC-7BFA3555A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93" y="4826359"/>
            <a:ext cx="4780934" cy="3384129"/>
          </a:xfrm>
          <a:prstGeom prst="rect">
            <a:avLst/>
          </a:prstGeom>
        </p:spPr>
      </p:pic>
      <p:pic>
        <p:nvPicPr>
          <p:cNvPr id="8" name="Obraz 7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42312B7F-A4A0-757A-F400-AC9858B00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576" y="6288268"/>
            <a:ext cx="2553567" cy="56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7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D30228A-5E8E-D28D-0B14-D79383F5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pl-PL" sz="4000" b="1" dirty="0">
                <a:solidFill>
                  <a:schemeClr val="bg1"/>
                </a:solidFill>
              </a:rPr>
              <a:t>Program Buddy</a:t>
            </a: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4" name="Obraz 3" descr="Może być zdjęciem przedstawiającym 12 osób, ludzie uczą się i tekst">
            <a:extLst>
              <a:ext uri="{FF2B5EF4-FFF2-40B4-BE49-F238E27FC236}">
                <a16:creationId xmlns:a16="http://schemas.microsoft.com/office/drawing/2014/main" id="{8DF5C41C-BB3F-E01A-70F8-5F55B7A9A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/>
          <a:stretch>
            <a:fillRect/>
          </a:stretch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FFDFA0-657D-7EE7-1957-C9D22AC85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4" y="2515000"/>
            <a:ext cx="4314645" cy="371731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Inicjatywa wspierająca integrację studentów polskich z uczestnikami wymiany. Polscy studenci-opiekunowie pomagają nowym kolegom odnaleźć się w Lublinie, załatwić formalności i poczuć się częścią społeczności akademickiej. </a:t>
            </a:r>
          </a:p>
        </p:txBody>
      </p:sp>
      <p:pic>
        <p:nvPicPr>
          <p:cNvPr id="8" name="Obraz 7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78BC7ECD-3E4C-EB02-CEE6-448FEA536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20" y="-1181133"/>
            <a:ext cx="5309311" cy="3758135"/>
          </a:xfrm>
          <a:prstGeom prst="rect">
            <a:avLst/>
          </a:prstGeom>
        </p:spPr>
      </p:pic>
      <p:pic>
        <p:nvPicPr>
          <p:cNvPr id="10" name="Obraz 9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CEEEC954-78DE-30B5-A79E-2B19D8E52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750" y="6131573"/>
            <a:ext cx="2553567" cy="56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74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6B8EE-DEA8-8DE5-02E0-718BF662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561" y="1411825"/>
            <a:ext cx="4308268" cy="1792085"/>
          </a:xfrm>
        </p:spPr>
        <p:txBody>
          <a:bodyPr anchor="b">
            <a:noAutofit/>
          </a:bodyPr>
          <a:lstStyle/>
          <a:p>
            <a:pPr lvl="0"/>
            <a:r>
              <a:rPr lang="pl-PL" sz="4000" b="1" dirty="0">
                <a:solidFill>
                  <a:schemeClr val="bg1"/>
                </a:solidFill>
              </a:rPr>
              <a:t>Warsztaty dot. komunikacji międzykulturowej w ramach Erasmus szkoli </a:t>
            </a: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4" name="Obraz 3" descr="Obraz zawierający ubrania, w pomieszczeniu, Ludzka twarz, osoba&#10;&#10;Zawartość wygenerowana przez AI może być niepoprawna.">
            <a:extLst>
              <a:ext uri="{FF2B5EF4-FFF2-40B4-BE49-F238E27FC236}">
                <a16:creationId xmlns:a16="http://schemas.microsoft.com/office/drawing/2014/main" id="{3873C1C7-2EBC-69CB-A54B-365AB4468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r="4678" b="3"/>
          <a:stretch>
            <a:fillRect/>
          </a:stretch>
        </p:blipFill>
        <p:spPr bwMode="auto">
          <a:xfrm>
            <a:off x="884698" y="877413"/>
            <a:ext cx="6406903" cy="5043096"/>
          </a:xfrm>
          <a:prstGeom prst="rect">
            <a:avLst/>
          </a:prstGeom>
          <a:noFill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AD6123-1024-E92C-ABE5-FA93A7E99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1887" y="3635299"/>
            <a:ext cx="3405415" cy="2696446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Praktyczne zajęcia uczące, jak najlepiej rozumieć różnice kulturowe i skutecznie porozumiewać się w międzynarodowym środowisku.</a:t>
            </a:r>
          </a:p>
        </p:txBody>
      </p:sp>
      <p:pic>
        <p:nvPicPr>
          <p:cNvPr id="6" name="Obraz 5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62A7EF6B-D5D0-D714-FCBC-42736E555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0" y="4672360"/>
            <a:ext cx="5081389" cy="3596803"/>
          </a:xfrm>
          <a:prstGeom prst="rect">
            <a:avLst/>
          </a:prstGeom>
        </p:spPr>
      </p:pic>
      <p:pic>
        <p:nvPicPr>
          <p:cNvPr id="10" name="Obraz 9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A87D1B98-063F-17CA-F9E7-721B930DB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67" y="6090339"/>
            <a:ext cx="3093620" cy="6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12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ubrania, osoba, budynek, grupa&#10;&#10;Zawartość wygenerowana przez AI może być niepoprawna.">
            <a:extLst>
              <a:ext uri="{FF2B5EF4-FFF2-40B4-BE49-F238E27FC236}">
                <a16:creationId xmlns:a16="http://schemas.microsoft.com/office/drawing/2014/main" id="{8FAB5901-4CF6-8DF3-FB48-41F75A4F5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1" r="-2" b="11264"/>
          <a:stretch>
            <a:fillRect/>
          </a:stretch>
        </p:blipFill>
        <p:spPr bwMode="auto">
          <a:xfrm>
            <a:off x="4899492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5" name="Obraz 4" descr="Obraz zawierający na wolnym powietrzu, niebo, ubrania, ziemia&#10;&#10;Zawartość wygenerowana przez AI może być niepoprawna.">
            <a:extLst>
              <a:ext uri="{FF2B5EF4-FFF2-40B4-BE49-F238E27FC236}">
                <a16:creationId xmlns:a16="http://schemas.microsoft.com/office/drawing/2014/main" id="{40E924C7-CE9D-D8D1-E220-5C9C68E6A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" r="-2" b="13470"/>
          <a:stretch>
            <a:fillRect/>
          </a:stretch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2C2CE1-8F9F-E1D5-FF25-08B45BC26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pl-PL" sz="4000" b="1" dirty="0" err="1">
                <a:solidFill>
                  <a:schemeClr val="bg1"/>
                </a:solidFill>
              </a:rPr>
              <a:t>Orientation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Days</a:t>
            </a:r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727E6D-2E2E-A9FF-7F87-785FEB382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Kilka dni pełnych spotkań informacyjnych, warsztatów i wycieczek po Lublinie. Dzięki nim studenci szybciej odnajdują się w nowym środowisku, poznają kulturę, historię miasta i swoich rówieśników. </a:t>
            </a:r>
          </a:p>
        </p:txBody>
      </p:sp>
      <p:pic>
        <p:nvPicPr>
          <p:cNvPr id="9" name="Obraz 8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2F2F8CFC-1274-CE48-6CF0-3BFEF823E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32" y="-1411601"/>
            <a:ext cx="5966856" cy="4223571"/>
          </a:xfrm>
          <a:prstGeom prst="rect">
            <a:avLst/>
          </a:prstGeom>
        </p:spPr>
      </p:pic>
      <p:pic>
        <p:nvPicPr>
          <p:cNvPr id="11" name="Obraz 10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FCB09360-5785-B42B-8C79-976708267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" y="6264407"/>
            <a:ext cx="2602710" cy="58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1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1320A0-E78B-9CA0-B17F-3EF20480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42" y="613317"/>
            <a:ext cx="4527396" cy="1744277"/>
          </a:xfrm>
        </p:spPr>
        <p:txBody>
          <a:bodyPr anchor="b">
            <a:noAutofit/>
          </a:bodyPr>
          <a:lstStyle/>
          <a:p>
            <a:pPr lvl="0"/>
            <a:r>
              <a:rPr lang="pl-PL" sz="4000" b="1" dirty="0">
                <a:solidFill>
                  <a:schemeClr val="bg1"/>
                </a:solidFill>
              </a:rPr>
              <a:t>Konkurs “Warto być najlepszym” </a:t>
            </a:r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279B83-A234-5499-AC67-F7FA7A642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42" y="2533476"/>
            <a:ext cx="4258171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Konkurs, w którym mogą stanąć cudzoziemcy studiujący w PL na pełnym cyklu kształcenia w języku polskim. Jego celem jest nagrodzenie zaangażowania i wyróżniających się osiągnięć akademickich. </a:t>
            </a:r>
          </a:p>
        </p:txBody>
      </p:sp>
      <p:pic>
        <p:nvPicPr>
          <p:cNvPr id="4" name="Obraz 3" descr="Obraz zawierający ubrania, osoba, w pomieszczeniu, ściana&#10;&#10;Zawartość wygenerowana przez AI może być niepoprawna.">
            <a:extLst>
              <a:ext uri="{FF2B5EF4-FFF2-40B4-BE49-F238E27FC236}">
                <a16:creationId xmlns:a16="http://schemas.microsoft.com/office/drawing/2014/main" id="{F96DF30C-0FB7-92F5-67A1-1DB468C2F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r="1445"/>
          <a:stretch>
            <a:fillRect/>
          </a:stretch>
        </p:blipFill>
        <p:spPr bwMode="auto">
          <a:xfrm>
            <a:off x="5089243" y="877413"/>
            <a:ext cx="6222628" cy="5043096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Obraz 7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BE806D37-52B2-AF58-1D11-310064CC4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62" y="4646843"/>
            <a:ext cx="4870932" cy="3447833"/>
          </a:xfrm>
          <a:prstGeom prst="rect">
            <a:avLst/>
          </a:prstGeom>
        </p:spPr>
      </p:pic>
      <p:pic>
        <p:nvPicPr>
          <p:cNvPr id="12" name="Obraz 11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73F9B5EA-962B-3F0C-398B-A559055B2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73" y="6025646"/>
            <a:ext cx="3093620" cy="6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2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E9F388-CA34-1DD9-0A41-EB364D2C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b="1" dirty="0">
                <a:solidFill>
                  <a:schemeClr val="bg1"/>
                </a:solidFill>
              </a:rPr>
              <a:t>Wystawa “Skarby Erasmusa”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F910C2-41EF-759A-B9F2-10DE9B730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Ekspozycja prezentująca pamiątki, zdjęcia i wspomnienia studentów zagranicznych. Poświęcona jubileuszowi 25-lecia uczestnictwa Politechniki Lubelskiej w programie Erasmus+.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3A0CDC1-0DD4-A93B-8FBB-6D0CD8C34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3" y="2892729"/>
            <a:ext cx="4741213" cy="31575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A746CE2-16BC-2D89-37E4-22686C114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216" y="2892729"/>
            <a:ext cx="4741213" cy="3160809"/>
          </a:xfrm>
          <a:prstGeom prst="rect">
            <a:avLst/>
          </a:prstGeom>
        </p:spPr>
      </p:pic>
      <p:pic>
        <p:nvPicPr>
          <p:cNvPr id="9" name="Obraz 8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3DEDB6D0-CAA3-3AFE-9F06-4F37D4355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110" y="-1116210"/>
            <a:ext cx="5078127" cy="3594494"/>
          </a:xfrm>
          <a:prstGeom prst="rect">
            <a:avLst/>
          </a:prstGeom>
        </p:spPr>
      </p:pic>
      <p:pic>
        <p:nvPicPr>
          <p:cNvPr id="10" name="Obraz 9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1EAD4133-D321-7C44-C38D-A9B72DE65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" y="6154879"/>
            <a:ext cx="3093620" cy="6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56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9AF3D5B-8BAD-16B5-D845-08E35D04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31" y="620751"/>
            <a:ext cx="5426927" cy="133084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Spanish Corner at BKM </a:t>
            </a:r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350F3C-2063-320F-4DAD-317C1602B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73" y="2194102"/>
            <a:ext cx="5426927" cy="3908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Zajęcia konwersacyjne z j. hiszpańskiego ze studentami Erasmus. To nie tylko okazja do nauki języka w praktyce, ale także do poznania kultury krajów hiszpańskojęzycznych.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FC14563-8222-9F21-062C-4ADA4BAF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610" y="1852994"/>
            <a:ext cx="4737650" cy="3174226"/>
          </a:xfrm>
          <a:prstGeom prst="rect">
            <a:avLst/>
          </a:prstGeom>
        </p:spPr>
      </p:pic>
      <p:pic>
        <p:nvPicPr>
          <p:cNvPr id="8" name="Obraz 7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DB21E6E4-F9A5-2C3C-22F4-2EBD7ED20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419464"/>
            <a:ext cx="6628520" cy="4691922"/>
          </a:xfrm>
          <a:prstGeom prst="rect">
            <a:avLst/>
          </a:prstGeom>
        </p:spPr>
      </p:pic>
      <p:pic>
        <p:nvPicPr>
          <p:cNvPr id="9" name="Obraz 8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602C54D8-5047-2D0F-A688-E6E9B12C3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" y="6154879"/>
            <a:ext cx="3093620" cy="6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22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AC16C7-D1A6-1079-9858-8F78F7F9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42" y="365125"/>
            <a:ext cx="9012660" cy="1325563"/>
          </a:xfrm>
        </p:spPr>
        <p:txBody>
          <a:bodyPr>
            <a:normAutofit/>
          </a:bodyPr>
          <a:lstStyle/>
          <a:p>
            <a:pPr lvl="0"/>
            <a:r>
              <a:rPr lang="pl-PL" sz="4000" b="1" dirty="0">
                <a:solidFill>
                  <a:schemeClr val="bg1"/>
                </a:solidFill>
              </a:rPr>
              <a:t>Projekcja filmu “Jestem Erasmusem”</a:t>
            </a:r>
            <a:r>
              <a:rPr lang="pl-PL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46DAC1-15F1-1C48-FE4C-A02BF3F40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1625" y="3146308"/>
            <a:ext cx="4046034" cy="3283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Pokaz filmu ukazującego historię studentki uczestniczącej w wymianie. Towarzyszył mu panel dyskusyjny z reżyserem i uczestnikami programu, co pozwoliło na wymianę doświadczeń i refleksji.</a:t>
            </a:r>
          </a:p>
        </p:txBody>
      </p:sp>
      <p:pic>
        <p:nvPicPr>
          <p:cNvPr id="4" name="Obraz 3" descr="Bilety24 – Jestem Erasmusem (Ufna Miłość) - spotkanie z twórcami, Kielce">
            <a:extLst>
              <a:ext uri="{FF2B5EF4-FFF2-40B4-BE49-F238E27FC236}">
                <a16:creationId xmlns:a16="http://schemas.microsoft.com/office/drawing/2014/main" id="{F0B3B717-F59C-AA11-513F-F3313A73EF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001" y="428625"/>
            <a:ext cx="1783715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Obraz zawierający ubrania, osoba, ścian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4F52A639-B495-497C-234C-021283508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1" y="1480963"/>
            <a:ext cx="6929018" cy="463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18B64B2A-4DB9-2A83-6021-C72C8C5C4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104"/>
            <a:ext cx="4454482" cy="3153054"/>
          </a:xfrm>
          <a:prstGeom prst="rect">
            <a:avLst/>
          </a:prstGeom>
        </p:spPr>
      </p:pic>
      <p:pic>
        <p:nvPicPr>
          <p:cNvPr id="10" name="Obraz 9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B9945A3C-AEC7-9224-AAB2-B4CB55DA3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39" y="6147762"/>
            <a:ext cx="3093620" cy="6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25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6B2FA1-972F-ADE4-7C97-878009B50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9058195" cy="1048901"/>
          </a:xfrm>
        </p:spPr>
        <p:txBody>
          <a:bodyPr anchor="t">
            <a:normAutofit/>
          </a:bodyPr>
          <a:lstStyle/>
          <a:p>
            <a:r>
              <a:rPr lang="pl-PL" sz="4000" b="1" dirty="0">
                <a:solidFill>
                  <a:schemeClr val="bg1"/>
                </a:solidFill>
              </a:rPr>
              <a:t>Winter Party</a:t>
            </a:r>
            <a:endParaRPr lang="pl-PL" sz="4000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w pomieszczeniu, sztuka, aranżacja wnętrz, czerwony&#10;&#10;Zawartość wygenerowana przez AI może być niepoprawna.">
            <a:extLst>
              <a:ext uri="{FF2B5EF4-FFF2-40B4-BE49-F238E27FC236}">
                <a16:creationId xmlns:a16="http://schemas.microsoft.com/office/drawing/2014/main" id="{B43CCC89-07BB-8863-1A9D-215EFA9F4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8" b="1"/>
          <a:stretch>
            <a:fillRect/>
          </a:stretch>
        </p:blipFill>
        <p:spPr bwMode="auto">
          <a:xfrm rot="5400000">
            <a:off x="680083" y="2582887"/>
            <a:ext cx="3585950" cy="3221983"/>
          </a:xfrm>
          <a:prstGeom prst="rect">
            <a:avLst/>
          </a:prstGeom>
          <a:noFill/>
        </p:spPr>
      </p:pic>
      <p:pic>
        <p:nvPicPr>
          <p:cNvPr id="4" name="Obraz 3" descr="Obraz zawierający w pomieszczeniu, ściana, święta, podłoga&#10;&#10;Zawartość wygenerowana przez AI może być niepoprawna.">
            <a:extLst>
              <a:ext uri="{FF2B5EF4-FFF2-40B4-BE49-F238E27FC236}">
                <a16:creationId xmlns:a16="http://schemas.microsoft.com/office/drawing/2014/main" id="{14B1B356-D82D-E0CA-E1C7-E358AAD48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4" b="-3"/>
          <a:stretch>
            <a:fillRect/>
          </a:stretch>
        </p:blipFill>
        <p:spPr bwMode="auto">
          <a:xfrm rot="5400000">
            <a:off x="3990906" y="2626478"/>
            <a:ext cx="3585950" cy="3134800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70AF4D-E2A0-F527-F227-70A7F6DDE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0387" y="2321168"/>
            <a:ext cx="3439547" cy="3821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Zimowa impreza integracyjna dla studentów polskich i zagranicznych. To czas wspólnej zabawy, wymiany doświadczeń i budowania międzynarodowych przyjaźni.</a:t>
            </a:r>
          </a:p>
        </p:txBody>
      </p:sp>
      <p:pic>
        <p:nvPicPr>
          <p:cNvPr id="6" name="Obraz 5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0A8EE172-65B1-3FDB-ED4D-D68772684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37" y="-1132774"/>
            <a:ext cx="5662081" cy="4007839"/>
          </a:xfrm>
          <a:prstGeom prst="rect">
            <a:avLst/>
          </a:prstGeom>
        </p:spPr>
      </p:pic>
      <p:pic>
        <p:nvPicPr>
          <p:cNvPr id="9" name="Obraz 8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52881833-C4D0-240D-F4F5-413DA6946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" y="6154879"/>
            <a:ext cx="3093620" cy="6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76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ubrania, w pomieszczeniu, osoba, tablica suchościeralna biała&#10;&#10;Zawartość wygenerowana przez AI może być niepoprawna.">
            <a:extLst>
              <a:ext uri="{FF2B5EF4-FFF2-40B4-BE49-F238E27FC236}">
                <a16:creationId xmlns:a16="http://schemas.microsoft.com/office/drawing/2014/main" id="{939D9257-8C23-9DE3-8E6D-A49374133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r="-2" b="2515"/>
          <a:stretch>
            <a:fillRect/>
          </a:stretch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5" name="Obraz 4" descr="Obraz zawierający ubrania, osoba, człowiek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FC3F6388-D3DE-4703-EB72-01E647353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-2" b="7819"/>
          <a:stretch>
            <a:fillRect/>
          </a:stretch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DCEE502-D6E6-38BE-8624-8A6920B3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pl-PL" sz="4000" b="1" dirty="0" err="1">
                <a:solidFill>
                  <a:schemeClr val="bg1"/>
                </a:solidFill>
              </a:rPr>
              <a:t>Farewell</a:t>
            </a:r>
            <a:r>
              <a:rPr lang="pl-PL" sz="4000" b="1" dirty="0">
                <a:solidFill>
                  <a:schemeClr val="bg1"/>
                </a:solidFill>
              </a:rPr>
              <a:t> Meeting</a:t>
            </a:r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7E32BD-7C3D-3B58-630E-B5973E7F0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7" y="2613443"/>
            <a:ext cx="3906230" cy="3563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1"/>
                </a:solidFill>
              </a:rPr>
              <a:t>Spotkanie kończące semestr, podczas którego studenci wspominają wspólne doświadczenia. To także moment oficjalnego pożegnania.</a:t>
            </a:r>
          </a:p>
        </p:txBody>
      </p:sp>
      <p:pic>
        <p:nvPicPr>
          <p:cNvPr id="9" name="Obraz 8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6E75DFA2-EEDF-9A40-C684-02883FFAF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802" y="-1545416"/>
            <a:ext cx="6155904" cy="4357386"/>
          </a:xfrm>
          <a:prstGeom prst="rect">
            <a:avLst/>
          </a:prstGeom>
        </p:spPr>
      </p:pic>
      <p:pic>
        <p:nvPicPr>
          <p:cNvPr id="10" name="Obraz 9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4C9FDB12-E69B-9328-33ED-B8C4572CE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" y="6154879"/>
            <a:ext cx="3093620" cy="6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2763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Niestandardowy 4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D0D0D0"/>
      </a:accent1>
      <a:accent2>
        <a:srgbClr val="D0D0D0"/>
      </a:accent2>
      <a:accent3>
        <a:srgbClr val="D0D0D0"/>
      </a:accent3>
      <a:accent4>
        <a:srgbClr val="D0D0D0"/>
      </a:accent4>
      <a:accent5>
        <a:srgbClr val="D0D0D0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422</Words>
  <Application>Microsoft Office PowerPoint</Application>
  <PresentationFormat>Panoramiczny</PresentationFormat>
  <Paragraphs>32</Paragraphs>
  <Slides>15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Motyw pakietu Office</vt:lpstr>
      <vt:lpstr>Motyw pakietu Office</vt:lpstr>
      <vt:lpstr>Welcome Meeting</vt:lpstr>
      <vt:lpstr>Warsztaty dot. komunikacji międzykulturowej w ramach Erasmus szkoli </vt:lpstr>
      <vt:lpstr>Orientation Days</vt:lpstr>
      <vt:lpstr>Konkurs “Warto być najlepszym” </vt:lpstr>
      <vt:lpstr>Wystawa “Skarby Erasmusa”</vt:lpstr>
      <vt:lpstr>Spanish Corner at BKM </vt:lpstr>
      <vt:lpstr>Projekcja filmu “Jestem Erasmusem” </vt:lpstr>
      <vt:lpstr>Winter Party</vt:lpstr>
      <vt:lpstr>Farewell Meeting</vt:lpstr>
      <vt:lpstr>Prezentacja programu PowerPoint</vt:lpstr>
      <vt:lpstr>Warsztaty dot. komunikacji międzykulturowej w ramach Erasmus szkoli</vt:lpstr>
      <vt:lpstr>Erasmus Day i planszówki </vt:lpstr>
      <vt:lpstr>Staff Week</vt:lpstr>
      <vt:lpstr>Warsztaty dla studentów zakwalifikowanych do wyjazdu na studia lub praktykę</vt:lpstr>
      <vt:lpstr>Program Buddy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Stanisława Filip</dc:creator>
  <cp:lastModifiedBy>Stanisława Filip</cp:lastModifiedBy>
  <cp:revision>14</cp:revision>
  <dcterms:created xsi:type="dcterms:W3CDTF">2025-08-22T11:53:52Z</dcterms:created>
  <dcterms:modified xsi:type="dcterms:W3CDTF">2025-09-05T09:53:17Z</dcterms:modified>
</cp:coreProperties>
</file>